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7"/>
  </p:notesMasterIdLst>
  <p:sldIdLst>
    <p:sldId id="265" r:id="rId5"/>
    <p:sldId id="267" r:id="rId6"/>
    <p:sldId id="269" r:id="rId7"/>
    <p:sldId id="271" r:id="rId8"/>
    <p:sldId id="272" r:id="rId9"/>
    <p:sldId id="273" r:id="rId10"/>
    <p:sldId id="274" r:id="rId11"/>
    <p:sldId id="275" r:id="rId12"/>
    <p:sldId id="276" r:id="rId13"/>
    <p:sldId id="268" r:id="rId14"/>
    <p:sldId id="299" r:id="rId15"/>
    <p:sldId id="263" r:id="rId16"/>
    <p:sldId id="281" r:id="rId17"/>
    <p:sldId id="280" r:id="rId18"/>
    <p:sldId id="282" r:id="rId19"/>
    <p:sldId id="285" r:id="rId20"/>
    <p:sldId id="286" r:id="rId21"/>
    <p:sldId id="287" r:id="rId22"/>
    <p:sldId id="301" r:id="rId23"/>
    <p:sldId id="277" r:id="rId24"/>
    <p:sldId id="303" r:id="rId25"/>
    <p:sldId id="304" r:id="rId26"/>
    <p:sldId id="305" r:id="rId27"/>
    <p:sldId id="306" r:id="rId28"/>
    <p:sldId id="309" r:id="rId29"/>
    <p:sldId id="307" r:id="rId30"/>
    <p:sldId id="308" r:id="rId31"/>
    <p:sldId id="302" r:id="rId32"/>
    <p:sldId id="295" r:id="rId33"/>
    <p:sldId id="296" r:id="rId34"/>
    <p:sldId id="297" r:id="rId35"/>
    <p:sldId id="289" r:id="rId36"/>
    <p:sldId id="298" r:id="rId37"/>
    <p:sldId id="300" r:id="rId38"/>
    <p:sldId id="278" r:id="rId39"/>
    <p:sldId id="259" r:id="rId40"/>
    <p:sldId id="292" r:id="rId41"/>
    <p:sldId id="291" r:id="rId42"/>
    <p:sldId id="293" r:id="rId43"/>
    <p:sldId id="294" r:id="rId44"/>
    <p:sldId id="258" r:id="rId45"/>
    <p:sldId id="279" r:id="rId4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61C225-8E15-EF67-75E2-A0F9C8AC1299}" name="Utilisateur invité" initials="Ui" userId="S::urn:spo:anon#427690eaf61a139b995409300dcdb6575af6f21c50a3776fc8c5bc084e507a30::" providerId="AD"/>
  <p188:author id="{ECBF2765-BA9E-CC98-4E5E-0E3290F1C3B4}" name="alicia mauny" initials="am" userId="S::alicia.mauny@agrosupdijon.fr::2d415101-cc52-4c60-a4fb-5e2a9fc2c319" providerId="AD"/>
  <p188:author id="{EC30AE65-04F1-F7A8-29BB-4DDFD429753C}" name="Utilisateur invité" initials="Ui" userId="S::urn:spo:anon#36a9e065ee74283c8e7621f683aa0e9d0e37c6e41cd61f1b0492cf9f6affbee1::" providerId="AD"/>
  <p188:author id="{94C554B2-1F81-BC04-6FB5-730ED4877688}" name="Laureen Perret" initials="" userId="S::laureen.perret@agrosupdijon.fr::3fecefce-790a-40f7-a00d-070563e895f3" providerId="AD"/>
  <p188:author id="{CA8EBED2-762B-BE22-916D-4C3146F73B16}" name="Manon L" initials="ML" userId="S::manon.leseultre@agrosupdijon.fr::011616de-40ad-415a-877b-7b33c75c68b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E59EDD"/>
    <a:srgbClr val="F2F2F2"/>
    <a:srgbClr val="D66B00"/>
    <a:srgbClr val="FF4B4B"/>
    <a:srgbClr val="D2A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DC2852-0012-447D-8622-F79BEB211910}" v="856" dt="2025-02-20T16:11:14.645"/>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43" y="6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8/10/relationships/authors" Target="author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0417BB-C79D-42E5-8C8A-EC46ECD77475}" type="datetimeFigureOut">
              <a:rPr lang="fr-FR" smtClean="0"/>
              <a:t>20/02/2025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0BAC6E-671D-45AF-8DD3-195C8E5A1436}" type="slidenum">
              <a:rPr lang="fr-FR" smtClean="0"/>
              <a:t>‹N°›</a:t>
            </a:fld>
            <a:endParaRPr lang="fr-FR"/>
          </a:p>
        </p:txBody>
      </p:sp>
    </p:spTree>
    <p:extLst>
      <p:ext uri="{BB962C8B-B14F-4D97-AF65-F5344CB8AC3E}">
        <p14:creationId xmlns:p14="http://schemas.microsoft.com/office/powerpoint/2010/main" val="1996209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En cliquant sur le lien, vous accédez à une vidéo. Des questions (ouvertes, vrai ou faux, à choix multiple) ont été ajoutées à la vidéo originale. Pour avancer dans le reste de la vidéo, il faut répondre aux questions.</a:t>
            </a:r>
          </a:p>
        </p:txBody>
      </p:sp>
      <p:sp>
        <p:nvSpPr>
          <p:cNvPr id="4" name="Espace réservé du numéro de diapositive 3"/>
          <p:cNvSpPr>
            <a:spLocks noGrp="1"/>
          </p:cNvSpPr>
          <p:nvPr>
            <p:ph type="sldNum" sz="quarter" idx="5"/>
          </p:nvPr>
        </p:nvSpPr>
        <p:spPr/>
        <p:txBody>
          <a:bodyPr/>
          <a:lstStyle/>
          <a:p>
            <a:fld id="{4E0BAC6E-671D-45AF-8DD3-195C8E5A1436}" type="slidenum">
              <a:rPr lang="fr-FR" smtClean="0"/>
              <a:t>12</a:t>
            </a:fld>
            <a:endParaRPr lang="fr-FR"/>
          </a:p>
        </p:txBody>
      </p:sp>
    </p:spTree>
    <p:extLst>
      <p:ext uri="{BB962C8B-B14F-4D97-AF65-F5344CB8AC3E}">
        <p14:creationId xmlns:p14="http://schemas.microsoft.com/office/powerpoint/2010/main" val="3598225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Pour aider au bon déroulement de l'activité, l'enseignant peut guider les étudiants sur la proportion de bovins vs porcs dans l'exploitation. Il peut être précisé que l'élevage de porc est sur caillebotis (d'où l'importante quantité de lisier). Il peut être conseillé d'introduire en amont les différences entre lisier et fumier, les avantages, les inconvénients.</a:t>
            </a:r>
          </a:p>
        </p:txBody>
      </p:sp>
      <p:sp>
        <p:nvSpPr>
          <p:cNvPr id="4" name="Espace réservé du numéro de diapositive 3"/>
          <p:cNvSpPr>
            <a:spLocks noGrp="1"/>
          </p:cNvSpPr>
          <p:nvPr>
            <p:ph type="sldNum" sz="quarter" idx="5"/>
          </p:nvPr>
        </p:nvSpPr>
        <p:spPr/>
        <p:txBody>
          <a:bodyPr/>
          <a:lstStyle/>
          <a:p>
            <a:fld id="{4E0BAC6E-671D-45AF-8DD3-195C8E5A1436}" type="slidenum">
              <a:rPr lang="fr-FR" smtClean="0"/>
              <a:t>13</a:t>
            </a:fld>
            <a:endParaRPr lang="fr-FR"/>
          </a:p>
        </p:txBody>
      </p:sp>
    </p:spTree>
    <p:extLst>
      <p:ext uri="{BB962C8B-B14F-4D97-AF65-F5344CB8AC3E}">
        <p14:creationId xmlns:p14="http://schemas.microsoft.com/office/powerpoint/2010/main" val="797024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err="1">
                <a:latin typeface="Calibri"/>
                <a:ea typeface="Calibri"/>
                <a:cs typeface="Calibri"/>
              </a:rPr>
              <a:t>L'objectif</a:t>
            </a:r>
            <a:r>
              <a:rPr lang="en-US">
                <a:latin typeface="Calibri"/>
                <a:ea typeface="Calibri"/>
                <a:cs typeface="Calibri"/>
              </a:rPr>
              <a:t> est de faire découvrir les </a:t>
            </a:r>
            <a:r>
              <a:rPr lang="en-US" err="1">
                <a:latin typeface="Calibri"/>
                <a:ea typeface="Calibri"/>
                <a:cs typeface="Calibri"/>
              </a:rPr>
              <a:t>avantages</a:t>
            </a:r>
            <a:r>
              <a:rPr lang="en-US">
                <a:latin typeface="Calibri"/>
                <a:ea typeface="Calibri"/>
                <a:cs typeface="Calibri"/>
              </a:rPr>
              <a:t> et </a:t>
            </a:r>
            <a:r>
              <a:rPr lang="en-US" err="1">
                <a:latin typeface="Calibri"/>
                <a:ea typeface="Calibri"/>
                <a:cs typeface="Calibri"/>
              </a:rPr>
              <a:t>inconvénients</a:t>
            </a:r>
            <a:r>
              <a:rPr lang="en-US">
                <a:latin typeface="Calibri"/>
                <a:ea typeface="Calibri"/>
                <a:cs typeface="Calibri"/>
              </a:rPr>
              <a:t> de </a:t>
            </a:r>
            <a:r>
              <a:rPr lang="en-US" err="1">
                <a:latin typeface="Calibri"/>
                <a:ea typeface="Calibri"/>
                <a:cs typeface="Calibri"/>
              </a:rPr>
              <a:t>l'utilisation</a:t>
            </a:r>
            <a:r>
              <a:rPr lang="en-US">
                <a:latin typeface="Calibri"/>
                <a:ea typeface="Calibri"/>
                <a:cs typeface="Calibri"/>
              </a:rPr>
              <a:t> des effluents </a:t>
            </a:r>
            <a:r>
              <a:rPr lang="en-US" err="1">
                <a:latin typeface="Calibri"/>
                <a:ea typeface="Calibri"/>
                <a:cs typeface="Calibri"/>
              </a:rPr>
              <a:t>en</a:t>
            </a:r>
            <a:r>
              <a:rPr lang="en-US">
                <a:latin typeface="Calibri"/>
                <a:ea typeface="Calibri"/>
                <a:cs typeface="Calibri"/>
              </a:rPr>
              <a:t> </a:t>
            </a:r>
            <a:r>
              <a:rPr lang="en-US" err="1">
                <a:latin typeface="Calibri"/>
                <a:ea typeface="Calibri"/>
                <a:cs typeface="Calibri"/>
              </a:rPr>
              <a:t>élevage</a:t>
            </a:r>
            <a:r>
              <a:rPr lang="en-US">
                <a:latin typeface="Calibri"/>
                <a:ea typeface="Calibri"/>
                <a:cs typeface="Calibri"/>
              </a:rPr>
              <a:t> </a:t>
            </a:r>
            <a:r>
              <a:rPr lang="en-US" err="1">
                <a:latin typeface="Calibri"/>
                <a:ea typeface="Calibri"/>
                <a:cs typeface="Calibri"/>
              </a:rPr>
              <a:t>mixte</a:t>
            </a:r>
            <a:r>
              <a:rPr lang="en-US">
                <a:latin typeface="Calibri"/>
                <a:ea typeface="Calibri"/>
                <a:cs typeface="Calibri"/>
              </a:rPr>
              <a:t>. Dans </a:t>
            </a:r>
            <a:r>
              <a:rPr lang="en-US" err="1">
                <a:latin typeface="Calibri"/>
                <a:ea typeface="Calibri"/>
                <a:cs typeface="Calibri"/>
              </a:rPr>
              <a:t>une</a:t>
            </a:r>
            <a:r>
              <a:rPr lang="en-US">
                <a:latin typeface="Calibri"/>
                <a:ea typeface="Calibri"/>
                <a:cs typeface="Calibri"/>
              </a:rPr>
              <a:t> première </a:t>
            </a:r>
            <a:r>
              <a:rPr lang="en-US" err="1">
                <a:latin typeface="Calibri"/>
                <a:ea typeface="Calibri"/>
                <a:cs typeface="Calibri"/>
              </a:rPr>
              <a:t>partie</a:t>
            </a:r>
            <a:r>
              <a:rPr lang="en-US">
                <a:latin typeface="Calibri"/>
                <a:ea typeface="Calibri"/>
                <a:cs typeface="Calibri"/>
              </a:rPr>
              <a:t>, les </a:t>
            </a:r>
            <a:r>
              <a:rPr lang="en-US" err="1">
                <a:latin typeface="Calibri"/>
                <a:ea typeface="Calibri"/>
                <a:cs typeface="Calibri"/>
              </a:rPr>
              <a:t>étudiants</a:t>
            </a:r>
            <a:r>
              <a:rPr lang="en-US">
                <a:latin typeface="Calibri"/>
                <a:ea typeface="Calibri"/>
                <a:cs typeface="Calibri"/>
              </a:rPr>
              <a:t> </a:t>
            </a:r>
            <a:r>
              <a:rPr lang="en-US" err="1">
                <a:latin typeface="Calibri"/>
                <a:ea typeface="Calibri"/>
                <a:cs typeface="Calibri"/>
              </a:rPr>
              <a:t>sont</a:t>
            </a:r>
            <a:r>
              <a:rPr lang="en-US">
                <a:latin typeface="Calibri"/>
                <a:ea typeface="Calibri"/>
                <a:cs typeface="Calibri"/>
              </a:rPr>
              <a:t> </a:t>
            </a:r>
            <a:r>
              <a:rPr lang="en-US" err="1">
                <a:latin typeface="Calibri"/>
                <a:ea typeface="Calibri"/>
                <a:cs typeface="Calibri"/>
              </a:rPr>
              <a:t>invités</a:t>
            </a:r>
            <a:r>
              <a:rPr lang="en-US">
                <a:latin typeface="Calibri"/>
                <a:ea typeface="Calibri"/>
                <a:cs typeface="Calibri"/>
              </a:rPr>
              <a:t> à </a:t>
            </a:r>
            <a:r>
              <a:rPr lang="en-US" err="1">
                <a:latin typeface="Calibri"/>
                <a:ea typeface="Calibri"/>
                <a:cs typeface="Calibri"/>
              </a:rPr>
              <a:t>associer</a:t>
            </a:r>
            <a:r>
              <a:rPr lang="en-US">
                <a:latin typeface="Calibri"/>
                <a:ea typeface="Calibri"/>
                <a:cs typeface="Calibri"/>
              </a:rPr>
              <a:t> les </a:t>
            </a:r>
            <a:r>
              <a:rPr lang="en-US" err="1">
                <a:latin typeface="Calibri"/>
                <a:ea typeface="Calibri"/>
                <a:cs typeface="Calibri"/>
              </a:rPr>
              <a:t>stratégies</a:t>
            </a:r>
            <a:r>
              <a:rPr lang="en-US">
                <a:latin typeface="Calibri"/>
                <a:ea typeface="Calibri"/>
                <a:cs typeface="Calibri"/>
              </a:rPr>
              <a:t> et </a:t>
            </a:r>
            <a:r>
              <a:rPr lang="en-US" err="1">
                <a:latin typeface="Calibri"/>
                <a:ea typeface="Calibri"/>
                <a:cs typeface="Calibri"/>
              </a:rPr>
              <a:t>conséquences</a:t>
            </a:r>
            <a:r>
              <a:rPr lang="en-US">
                <a:latin typeface="Calibri"/>
                <a:ea typeface="Calibri"/>
                <a:cs typeface="Calibri"/>
              </a:rPr>
              <a:t>. Dans </a:t>
            </a:r>
            <a:r>
              <a:rPr lang="en-US" err="1">
                <a:latin typeface="Calibri"/>
                <a:ea typeface="Calibri"/>
                <a:cs typeface="Calibri"/>
              </a:rPr>
              <a:t>une</a:t>
            </a:r>
            <a:r>
              <a:rPr lang="en-US">
                <a:latin typeface="Calibri"/>
                <a:ea typeface="Calibri"/>
                <a:cs typeface="Calibri"/>
              </a:rPr>
              <a:t> deuxième </a:t>
            </a:r>
            <a:r>
              <a:rPr lang="en-US" err="1">
                <a:latin typeface="Calibri"/>
                <a:ea typeface="Calibri"/>
                <a:cs typeface="Calibri"/>
              </a:rPr>
              <a:t>partie</a:t>
            </a:r>
            <a:r>
              <a:rPr lang="en-US">
                <a:latin typeface="Calibri"/>
                <a:ea typeface="Calibri"/>
                <a:cs typeface="Calibri"/>
              </a:rPr>
              <a:t>, les </a:t>
            </a:r>
            <a:r>
              <a:rPr lang="en-US" err="1">
                <a:latin typeface="Calibri"/>
                <a:ea typeface="Calibri"/>
                <a:cs typeface="Calibri"/>
              </a:rPr>
              <a:t>étudiants</a:t>
            </a:r>
            <a:r>
              <a:rPr lang="en-US">
                <a:latin typeface="Calibri"/>
                <a:ea typeface="Calibri"/>
                <a:cs typeface="Calibri"/>
              </a:rPr>
              <a:t> font des propositions </a:t>
            </a:r>
            <a:r>
              <a:rPr lang="en-US" err="1">
                <a:latin typeface="Calibri"/>
                <a:ea typeface="Calibri"/>
                <a:cs typeface="Calibri"/>
              </a:rPr>
              <a:t>d'inconvénients</a:t>
            </a:r>
            <a:r>
              <a:rPr lang="en-US">
                <a:latin typeface="Calibri"/>
                <a:ea typeface="Calibri"/>
                <a:cs typeface="Calibri"/>
              </a:rPr>
              <a:t> pour </a:t>
            </a:r>
            <a:r>
              <a:rPr lang="en-US" err="1">
                <a:latin typeface="Calibri"/>
                <a:ea typeface="Calibri"/>
                <a:cs typeface="Calibri"/>
              </a:rPr>
              <a:t>chaque</a:t>
            </a:r>
            <a:r>
              <a:rPr lang="en-US">
                <a:latin typeface="Calibri"/>
                <a:ea typeface="Calibri"/>
                <a:cs typeface="Calibri"/>
              </a:rPr>
              <a:t> </a:t>
            </a:r>
            <a:r>
              <a:rPr lang="en-US" err="1">
                <a:latin typeface="Calibri"/>
                <a:ea typeface="Calibri"/>
                <a:cs typeface="Calibri"/>
              </a:rPr>
              <a:t>stratégie</a:t>
            </a:r>
            <a:r>
              <a:rPr lang="en-US">
                <a:latin typeface="Calibri"/>
                <a:ea typeface="Calibri"/>
                <a:cs typeface="Calibri"/>
              </a:rPr>
              <a:t>. Des propositions de </a:t>
            </a:r>
            <a:r>
              <a:rPr lang="en-US" err="1">
                <a:latin typeface="Calibri"/>
                <a:ea typeface="Calibri"/>
                <a:cs typeface="Calibri"/>
              </a:rPr>
              <a:t>réponse</a:t>
            </a:r>
            <a:r>
              <a:rPr lang="en-US">
                <a:latin typeface="Calibri"/>
                <a:ea typeface="Calibri"/>
                <a:cs typeface="Calibri"/>
              </a:rPr>
              <a:t> </a:t>
            </a:r>
            <a:r>
              <a:rPr lang="en-US" err="1">
                <a:latin typeface="Calibri"/>
                <a:ea typeface="Calibri"/>
                <a:cs typeface="Calibri"/>
              </a:rPr>
              <a:t>sont</a:t>
            </a:r>
            <a:r>
              <a:rPr lang="en-US">
                <a:latin typeface="Calibri"/>
                <a:ea typeface="Calibri"/>
                <a:cs typeface="Calibri"/>
              </a:rPr>
              <a:t> </a:t>
            </a:r>
            <a:r>
              <a:rPr lang="en-US" err="1">
                <a:latin typeface="Calibri"/>
                <a:ea typeface="Calibri"/>
                <a:cs typeface="Calibri"/>
              </a:rPr>
              <a:t>disponibles</a:t>
            </a:r>
            <a:r>
              <a:rPr lang="en-US">
                <a:latin typeface="Calibri"/>
                <a:ea typeface="Calibri"/>
                <a:cs typeface="Calibri"/>
              </a:rPr>
              <a:t> sur les diapositives suivantes.</a:t>
            </a:r>
          </a:p>
        </p:txBody>
      </p:sp>
      <p:sp>
        <p:nvSpPr>
          <p:cNvPr id="4" name="Espace réservé du numéro de diapositive 3"/>
          <p:cNvSpPr>
            <a:spLocks noGrp="1"/>
          </p:cNvSpPr>
          <p:nvPr>
            <p:ph type="sldNum" sz="quarter" idx="5"/>
          </p:nvPr>
        </p:nvSpPr>
        <p:spPr/>
        <p:txBody>
          <a:bodyPr/>
          <a:lstStyle/>
          <a:p>
            <a:fld id="{4E0BAC6E-671D-45AF-8DD3-195C8E5A1436}" type="slidenum">
              <a:rPr lang="fr-FR" smtClean="0"/>
              <a:t>15</a:t>
            </a:fld>
            <a:endParaRPr lang="fr-FR"/>
          </a:p>
        </p:txBody>
      </p:sp>
    </p:spTree>
    <p:extLst>
      <p:ext uri="{BB962C8B-B14F-4D97-AF65-F5344CB8AC3E}">
        <p14:creationId xmlns:p14="http://schemas.microsoft.com/office/powerpoint/2010/main" val="2425687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err="1">
                <a:latin typeface="Calibri"/>
                <a:ea typeface="Calibri"/>
                <a:cs typeface="Calibri"/>
              </a:rPr>
              <a:t>L'enseignant</a:t>
            </a:r>
            <a:r>
              <a:rPr lang="en-US">
                <a:latin typeface="Calibri"/>
                <a:ea typeface="Calibri"/>
                <a:cs typeface="Calibri"/>
              </a:rPr>
              <a:t> </a:t>
            </a:r>
            <a:r>
              <a:rPr lang="en-US" err="1">
                <a:latin typeface="Calibri"/>
                <a:ea typeface="Calibri"/>
                <a:cs typeface="Calibri"/>
              </a:rPr>
              <a:t>est</a:t>
            </a:r>
            <a:r>
              <a:rPr lang="en-US">
                <a:latin typeface="Calibri"/>
                <a:ea typeface="Calibri"/>
                <a:cs typeface="Calibri"/>
              </a:rPr>
              <a:t> </a:t>
            </a:r>
            <a:r>
              <a:rPr lang="en-US" err="1">
                <a:latin typeface="Calibri"/>
                <a:ea typeface="Calibri"/>
                <a:cs typeface="Calibri"/>
              </a:rPr>
              <a:t>amené</a:t>
            </a:r>
            <a:r>
              <a:rPr lang="en-US">
                <a:latin typeface="Calibri"/>
                <a:ea typeface="Calibri"/>
                <a:cs typeface="Calibri"/>
              </a:rPr>
              <a:t> à </a:t>
            </a:r>
            <a:r>
              <a:rPr lang="en-US" err="1">
                <a:latin typeface="Calibri"/>
                <a:ea typeface="Calibri"/>
                <a:cs typeface="Calibri"/>
              </a:rPr>
              <a:t>créer</a:t>
            </a:r>
            <a:r>
              <a:rPr lang="en-US">
                <a:latin typeface="Calibri"/>
                <a:ea typeface="Calibri"/>
                <a:cs typeface="Calibri"/>
              </a:rPr>
              <a:t> de </a:t>
            </a:r>
            <a:r>
              <a:rPr lang="en-US" err="1">
                <a:latin typeface="Calibri"/>
                <a:ea typeface="Calibri"/>
                <a:cs typeface="Calibri"/>
              </a:rPr>
              <a:t>nouvelles</a:t>
            </a:r>
            <a:r>
              <a:rPr lang="en-US">
                <a:latin typeface="Calibri"/>
                <a:ea typeface="Calibri"/>
                <a:cs typeface="Calibri"/>
              </a:rPr>
              <a:t> </a:t>
            </a:r>
            <a:r>
              <a:rPr lang="en-US" err="1">
                <a:latin typeface="Calibri"/>
                <a:ea typeface="Calibri"/>
                <a:cs typeface="Calibri"/>
              </a:rPr>
              <a:t>cartes</a:t>
            </a:r>
            <a:r>
              <a:rPr lang="en-US">
                <a:latin typeface="Calibri"/>
                <a:ea typeface="Calibri"/>
                <a:cs typeface="Calibri"/>
              </a:rPr>
              <a:t> avec la suggestion </a:t>
            </a:r>
            <a:r>
              <a:rPr lang="en-US" err="1">
                <a:latin typeface="Calibri"/>
                <a:ea typeface="Calibri"/>
                <a:cs typeface="Calibri"/>
              </a:rPr>
              <a:t>d'inconvénients</a:t>
            </a:r>
            <a:r>
              <a:rPr lang="en-US">
                <a:latin typeface="Calibri"/>
                <a:ea typeface="Calibri"/>
                <a:cs typeface="Calibri"/>
              </a:rPr>
              <a:t> par les </a:t>
            </a:r>
            <a:r>
              <a:rPr lang="en-US" err="1">
                <a:latin typeface="Calibri"/>
                <a:ea typeface="Calibri"/>
                <a:cs typeface="Calibri"/>
              </a:rPr>
              <a:t>élèves</a:t>
            </a:r>
            <a:r>
              <a:rPr lang="en-US">
                <a:latin typeface="Calibri"/>
                <a:ea typeface="Calibri"/>
                <a:cs typeface="Calibri"/>
              </a:rPr>
              <a:t>. Une proposition de correction </a:t>
            </a:r>
            <a:r>
              <a:rPr lang="en-US" err="1">
                <a:latin typeface="Calibri"/>
                <a:ea typeface="Calibri"/>
                <a:cs typeface="Calibri"/>
              </a:rPr>
              <a:t>est</a:t>
            </a:r>
            <a:r>
              <a:rPr lang="en-US">
                <a:latin typeface="Calibri"/>
                <a:ea typeface="Calibri"/>
                <a:cs typeface="Calibri"/>
              </a:rPr>
              <a:t> </a:t>
            </a:r>
            <a:r>
              <a:rPr lang="en-US" err="1">
                <a:latin typeface="Calibri"/>
                <a:ea typeface="Calibri"/>
                <a:cs typeface="Calibri"/>
              </a:rPr>
              <a:t>présente</a:t>
            </a:r>
            <a:r>
              <a:rPr lang="en-US">
                <a:latin typeface="Calibri"/>
                <a:ea typeface="Calibri"/>
                <a:cs typeface="Calibri"/>
              </a:rPr>
              <a:t> sur la page suivante.</a:t>
            </a:r>
          </a:p>
        </p:txBody>
      </p:sp>
      <p:sp>
        <p:nvSpPr>
          <p:cNvPr id="4" name="Espace réservé du numéro de diapositive 3"/>
          <p:cNvSpPr>
            <a:spLocks noGrp="1"/>
          </p:cNvSpPr>
          <p:nvPr>
            <p:ph type="sldNum" sz="quarter" idx="5"/>
          </p:nvPr>
        </p:nvSpPr>
        <p:spPr/>
        <p:txBody>
          <a:bodyPr/>
          <a:lstStyle/>
          <a:p>
            <a:fld id="{4E0BAC6E-671D-45AF-8DD3-195C8E5A1436}" type="slidenum">
              <a:rPr lang="fr-FR" smtClean="0"/>
              <a:t>17</a:t>
            </a:fld>
            <a:endParaRPr lang="fr-FR"/>
          </a:p>
        </p:txBody>
      </p:sp>
    </p:spTree>
    <p:extLst>
      <p:ext uri="{BB962C8B-B14F-4D97-AF65-F5344CB8AC3E}">
        <p14:creationId xmlns:p14="http://schemas.microsoft.com/office/powerpoint/2010/main" val="1012549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En cliquant sur le lien, vous accédez à une vidéo. Des questions (ouvertes, vrai ou faux, à choix multiple) ont été ajoutées à la vidéo originale. Pour avancer dans le reste de la vidéo, il faut répondre aux questions.</a:t>
            </a:r>
          </a:p>
          <a:p>
            <a:endParaRPr lang="fr-FR"/>
          </a:p>
        </p:txBody>
      </p:sp>
      <p:sp>
        <p:nvSpPr>
          <p:cNvPr id="4" name="Espace réservé du numéro de diapositive 3"/>
          <p:cNvSpPr>
            <a:spLocks noGrp="1"/>
          </p:cNvSpPr>
          <p:nvPr>
            <p:ph type="sldNum" sz="quarter" idx="5"/>
          </p:nvPr>
        </p:nvSpPr>
        <p:spPr/>
        <p:txBody>
          <a:bodyPr/>
          <a:lstStyle/>
          <a:p>
            <a:fld id="{4E0BAC6E-671D-45AF-8DD3-195C8E5A1436}" type="slidenum">
              <a:rPr lang="fr-FR" smtClean="0"/>
              <a:t>20</a:t>
            </a:fld>
            <a:endParaRPr lang="fr-FR"/>
          </a:p>
        </p:txBody>
      </p:sp>
    </p:spTree>
    <p:extLst>
      <p:ext uri="{BB962C8B-B14F-4D97-AF65-F5344CB8AC3E}">
        <p14:creationId xmlns:p14="http://schemas.microsoft.com/office/powerpoint/2010/main" val="259320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Pour réaliser cette première partie d’activité et découvrir les types d’exploitations, l’enseignant ou les élèves peuvent cliquer sur les encadrés « naisseurs » ou les « engraisseurs ». Il y a ensuite une définition ainsi que des détails sur les types d’exploitation. L’icône de la ferme permet de revenir à la première diapositive de l’activité pour choisir entre les 2 pôles de spécialisation. Les élevages sont soit mixtes : ils élèvent des porcs et des bovins (lait ou viande) ou alors ils sont spécialisés porcins. Par la suite, il y a 2 autres activités : une avec des questions qui reprennent les éléments les plus importants à retenir et une autre où il faudra replacer les bulles devant les bons types d’exploitation.</a:t>
            </a:r>
          </a:p>
        </p:txBody>
      </p:sp>
      <p:sp>
        <p:nvSpPr>
          <p:cNvPr id="4" name="Espace réservé du numéro de diapositive 3"/>
          <p:cNvSpPr>
            <a:spLocks noGrp="1"/>
          </p:cNvSpPr>
          <p:nvPr>
            <p:ph type="sldNum" sz="quarter" idx="5"/>
          </p:nvPr>
        </p:nvSpPr>
        <p:spPr/>
        <p:txBody>
          <a:bodyPr/>
          <a:lstStyle/>
          <a:p>
            <a:fld id="{4E0BAC6E-671D-45AF-8DD3-195C8E5A1436}" type="slidenum">
              <a:rPr lang="fr-FR" smtClean="0"/>
              <a:t>21</a:t>
            </a:fld>
            <a:endParaRPr lang="fr-FR"/>
          </a:p>
        </p:txBody>
      </p:sp>
    </p:spTree>
    <p:extLst>
      <p:ext uri="{BB962C8B-B14F-4D97-AF65-F5344CB8AC3E}">
        <p14:creationId xmlns:p14="http://schemas.microsoft.com/office/powerpoint/2010/main" val="3054829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a:t>Les </a:t>
            </a:r>
            <a:r>
              <a:rPr lang="en-US" b="1"/>
              <a:t>forces</a:t>
            </a:r>
            <a:r>
              <a:rPr lang="en-US"/>
              <a:t> et </a:t>
            </a:r>
            <a:r>
              <a:rPr lang="en-US" b="1"/>
              <a:t>faiblesses</a:t>
            </a:r>
            <a:r>
              <a:rPr lang="en-US"/>
              <a:t> </a:t>
            </a:r>
            <a:r>
              <a:rPr lang="en-US" err="1"/>
              <a:t>concernent</a:t>
            </a:r>
            <a:r>
              <a:rPr lang="en-US"/>
              <a:t> les aspects internes </a:t>
            </a:r>
            <a:r>
              <a:rPr lang="en-US" err="1"/>
              <a:t>d'une</a:t>
            </a:r>
            <a:r>
              <a:rPr lang="en-US"/>
              <a:t> </a:t>
            </a:r>
            <a:r>
              <a:rPr lang="en-US" err="1"/>
              <a:t>organisation</a:t>
            </a:r>
            <a:r>
              <a:rPr lang="en-US"/>
              <a:t>, </a:t>
            </a:r>
            <a:r>
              <a:rPr lang="en-US" err="1"/>
              <a:t>tandis</a:t>
            </a:r>
            <a:r>
              <a:rPr lang="en-US"/>
              <a:t> que les </a:t>
            </a:r>
            <a:r>
              <a:rPr lang="en-US" b="1" err="1"/>
              <a:t>opportunités</a:t>
            </a:r>
            <a:r>
              <a:rPr lang="en-US"/>
              <a:t> et </a:t>
            </a:r>
            <a:r>
              <a:rPr lang="en-US" b="1"/>
              <a:t>menaces</a:t>
            </a:r>
            <a:r>
              <a:rPr lang="en-US"/>
              <a:t> se </a:t>
            </a:r>
            <a:r>
              <a:rPr lang="en-US" err="1"/>
              <a:t>réfèrent</a:t>
            </a:r>
            <a:r>
              <a:rPr lang="en-US"/>
              <a:t> aux </a:t>
            </a:r>
            <a:r>
              <a:rPr lang="en-US" err="1"/>
              <a:t>facteurs</a:t>
            </a:r>
            <a:r>
              <a:rPr lang="en-US"/>
              <a:t> externes </a:t>
            </a:r>
            <a:r>
              <a:rPr lang="en-US" err="1"/>
              <a:t>influençant</a:t>
            </a:r>
            <a:r>
              <a:rPr lang="en-US"/>
              <a:t> son environnement.</a:t>
            </a:r>
            <a:endParaRPr lang="fr-FR"/>
          </a:p>
        </p:txBody>
      </p:sp>
      <p:sp>
        <p:nvSpPr>
          <p:cNvPr id="4" name="Espace réservé du numéro de diapositive 3"/>
          <p:cNvSpPr>
            <a:spLocks noGrp="1"/>
          </p:cNvSpPr>
          <p:nvPr>
            <p:ph type="sldNum" sz="quarter" idx="5"/>
          </p:nvPr>
        </p:nvSpPr>
        <p:spPr/>
        <p:txBody>
          <a:bodyPr/>
          <a:lstStyle/>
          <a:p>
            <a:fld id="{4E0BAC6E-671D-45AF-8DD3-195C8E5A1436}" type="slidenum">
              <a:rPr lang="fr-FR" smtClean="0"/>
              <a:t>28</a:t>
            </a:fld>
            <a:endParaRPr lang="fr-FR"/>
          </a:p>
        </p:txBody>
      </p:sp>
    </p:spTree>
    <p:extLst>
      <p:ext uri="{BB962C8B-B14F-4D97-AF65-F5344CB8AC3E}">
        <p14:creationId xmlns:p14="http://schemas.microsoft.com/office/powerpoint/2010/main" val="2080919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En cliquant sur le lien, vous accédez à une vidéo. Des questions (ouvertes, vrai ou faux, à choix multiple) ont été ajoutées à la vidéo originale. Pour avancer dans le reste de la vidéo, il faut répondre aux questions.</a:t>
            </a:r>
          </a:p>
          <a:p>
            <a:endParaRPr lang="fr-FR"/>
          </a:p>
        </p:txBody>
      </p:sp>
      <p:sp>
        <p:nvSpPr>
          <p:cNvPr id="4" name="Espace réservé du numéro de diapositive 3"/>
          <p:cNvSpPr>
            <a:spLocks noGrp="1"/>
          </p:cNvSpPr>
          <p:nvPr>
            <p:ph type="sldNum" sz="quarter" idx="5"/>
          </p:nvPr>
        </p:nvSpPr>
        <p:spPr/>
        <p:txBody>
          <a:bodyPr/>
          <a:lstStyle/>
          <a:p>
            <a:fld id="{4E0BAC6E-671D-45AF-8DD3-195C8E5A1436}" type="slidenum">
              <a:rPr lang="fr-FR" smtClean="0"/>
              <a:t>35</a:t>
            </a:fld>
            <a:endParaRPr lang="fr-FR"/>
          </a:p>
        </p:txBody>
      </p:sp>
    </p:spTree>
    <p:extLst>
      <p:ext uri="{BB962C8B-B14F-4D97-AF65-F5344CB8AC3E}">
        <p14:creationId xmlns:p14="http://schemas.microsoft.com/office/powerpoint/2010/main" val="40002128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Cette activité permet aux étudiants de découvrir la filière locale du Massif central. L’enseignant peut initier une discussion à la suite de l’activité. Cette discussion peut porter sur la comparaison des chiffres entre les régions du Massif central.</a:t>
            </a:r>
          </a:p>
        </p:txBody>
      </p:sp>
      <p:sp>
        <p:nvSpPr>
          <p:cNvPr id="4" name="Espace réservé du numéro de diapositive 3"/>
          <p:cNvSpPr>
            <a:spLocks noGrp="1"/>
          </p:cNvSpPr>
          <p:nvPr>
            <p:ph type="sldNum" sz="quarter" idx="5"/>
          </p:nvPr>
        </p:nvSpPr>
        <p:spPr/>
        <p:txBody>
          <a:bodyPr/>
          <a:lstStyle/>
          <a:p>
            <a:fld id="{4E0BAC6E-671D-45AF-8DD3-195C8E5A1436}" type="slidenum">
              <a:rPr lang="fr-FR" smtClean="0"/>
              <a:t>36</a:t>
            </a:fld>
            <a:endParaRPr lang="fr-FR"/>
          </a:p>
        </p:txBody>
      </p:sp>
    </p:spTree>
    <p:extLst>
      <p:ext uri="{BB962C8B-B14F-4D97-AF65-F5344CB8AC3E}">
        <p14:creationId xmlns:p14="http://schemas.microsoft.com/office/powerpoint/2010/main" val="636741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DA4F77-BEBB-F5EB-FD8C-A13065A606A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C9C2F16-9FB2-BF1A-6B6B-9FB22EAF0F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200DDC-592E-9BBD-8E72-65DEC57C390C}"/>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5" name="Espace réservé du pied de page 4">
            <a:extLst>
              <a:ext uri="{FF2B5EF4-FFF2-40B4-BE49-F238E27FC236}">
                <a16:creationId xmlns:a16="http://schemas.microsoft.com/office/drawing/2014/main" id="{EA872A36-83F9-54C2-ECEA-CA0083D483A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7928D63-D017-AB40-1F5D-A4348E2B5CCB}"/>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4004618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BDEEF2-1A3E-4DDE-A2DD-2D1DE065663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06C40CB-603E-EAC9-B323-0872001DD59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A82243F-9C6F-9825-3CD6-D49CEEAEFF0C}"/>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5" name="Espace réservé du pied de page 4">
            <a:extLst>
              <a:ext uri="{FF2B5EF4-FFF2-40B4-BE49-F238E27FC236}">
                <a16:creationId xmlns:a16="http://schemas.microsoft.com/office/drawing/2014/main" id="{943AE68D-3FBD-4C8D-BFFD-4862CA3B0E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E37B7CC-1133-EED3-42AE-C1059BF9458C}"/>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972499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E82F226-49E5-9E69-2701-FDB0924BF0B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8E52197-E11D-494D-0A20-4DFACBF2756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5521E7B-CB0F-7887-BEB2-760C78B372D5}"/>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5" name="Espace réservé du pied de page 4">
            <a:extLst>
              <a:ext uri="{FF2B5EF4-FFF2-40B4-BE49-F238E27FC236}">
                <a16:creationId xmlns:a16="http://schemas.microsoft.com/office/drawing/2014/main" id="{1C6B91AF-29D9-1703-7316-80E1EE4FBBE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3B9F7D-043C-8D9B-13FE-50D52726D332}"/>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262552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EBBFFA-7D0B-E7C7-FD82-F95B0598097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12253B9-F1FB-9D70-4FBF-730FE04B5FE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8A6F3CE-0BFF-5799-B837-D88D10B82AD8}"/>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5" name="Espace réservé du pied de page 4">
            <a:extLst>
              <a:ext uri="{FF2B5EF4-FFF2-40B4-BE49-F238E27FC236}">
                <a16:creationId xmlns:a16="http://schemas.microsoft.com/office/drawing/2014/main" id="{3D7CEB48-772C-02D3-9188-385AF825E4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A149667-2B6A-0228-57FE-7823167B557E}"/>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897644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8D8EE2-7848-42BC-DD2D-6D285016916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2E97C156-492D-022B-33DA-D5F85BDF45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10C6C52-4462-2534-9008-C929201789AA}"/>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5" name="Espace réservé du pied de page 4">
            <a:extLst>
              <a:ext uri="{FF2B5EF4-FFF2-40B4-BE49-F238E27FC236}">
                <a16:creationId xmlns:a16="http://schemas.microsoft.com/office/drawing/2014/main" id="{CA5F822A-BEA8-E5A1-91A0-1A799BDF5F8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A8F8921-8677-6B43-2B97-A79F355A8571}"/>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4042393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BD99A5-AF8E-5092-946E-7876B5F8431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F3046B-1728-B64B-F029-8D1EF1AF7BA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28BFACC-2B05-860B-EA68-E4A0255BE71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E14FD4F-6DF3-8035-5201-0DCDFCCF9EC0}"/>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6" name="Espace réservé du pied de page 5">
            <a:extLst>
              <a:ext uri="{FF2B5EF4-FFF2-40B4-BE49-F238E27FC236}">
                <a16:creationId xmlns:a16="http://schemas.microsoft.com/office/drawing/2014/main" id="{2122F26D-08C0-12A6-523A-3D9F71B624D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201A4BA-5469-D391-1488-B59929ABD0ED}"/>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348917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4D5E90-0800-B40E-29DF-7DD8F4FB6CF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D14004C-642D-4DE1-0029-98F417E18C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4B67962-DCE5-6BCB-4527-2C780878227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6681327-F11D-F0B1-E1D9-77190650E0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0BCC621-1314-B514-705A-AA3548BC2A5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DAD149D-97A1-9520-AC4E-0B99491CA2B6}"/>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8" name="Espace réservé du pied de page 7">
            <a:extLst>
              <a:ext uri="{FF2B5EF4-FFF2-40B4-BE49-F238E27FC236}">
                <a16:creationId xmlns:a16="http://schemas.microsoft.com/office/drawing/2014/main" id="{6A3C7A6D-C4FF-BD34-5838-09290D3EC5C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9100C14-5AAD-5CCB-E9E2-8D9E19213EB0}"/>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1744930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C86A6A-19F6-3C74-6A07-38E74F15965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696AECF-6D06-3216-0FC1-1F25496ECE06}"/>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4" name="Espace réservé du pied de page 3">
            <a:extLst>
              <a:ext uri="{FF2B5EF4-FFF2-40B4-BE49-F238E27FC236}">
                <a16:creationId xmlns:a16="http://schemas.microsoft.com/office/drawing/2014/main" id="{6D15DCD5-85D8-407A-460C-DC13C0A9430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F2788F9-69E6-6664-F8DC-9CDE560D2894}"/>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272991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CEBDDD5-ACC1-2165-31AF-B9EEC456312C}"/>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3" name="Espace réservé du pied de page 2">
            <a:extLst>
              <a:ext uri="{FF2B5EF4-FFF2-40B4-BE49-F238E27FC236}">
                <a16:creationId xmlns:a16="http://schemas.microsoft.com/office/drawing/2014/main" id="{3E0E698C-E10C-C9E6-79A2-F35FAF457F4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2708A73-53D4-0697-2A6C-7949D4BFF997}"/>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4033472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BCFDFF-8B2C-CDCA-69EB-7975FF3E3BC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54ABE26-4B7A-2012-A0F7-CB9C5B0732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A8090F6-9136-B66F-E9BF-86D690ACD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1F9C80D-F76E-CE0B-BBE0-8BC02A3D3B04}"/>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6" name="Espace réservé du pied de page 5">
            <a:extLst>
              <a:ext uri="{FF2B5EF4-FFF2-40B4-BE49-F238E27FC236}">
                <a16:creationId xmlns:a16="http://schemas.microsoft.com/office/drawing/2014/main" id="{DECF6ADA-5E3F-B450-7966-D4365592134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3C754AB-D440-C5DD-F4A4-19E4ABBC3D7B}"/>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3670918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E58035-096F-0DE1-DD0A-E33B1AC8A62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9A6AAE0-74CD-1AB5-B73D-829DE7ECD4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21E33E0-63BD-C5E9-F41B-448FDCCD4F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E970B4F-24E8-27AE-DFE8-4762C7BC79A9}"/>
              </a:ext>
            </a:extLst>
          </p:cNvPr>
          <p:cNvSpPr>
            <a:spLocks noGrp="1"/>
          </p:cNvSpPr>
          <p:nvPr>
            <p:ph type="dt" sz="half" idx="10"/>
          </p:nvPr>
        </p:nvSpPr>
        <p:spPr/>
        <p:txBody>
          <a:bodyPr/>
          <a:lstStyle/>
          <a:p>
            <a:fld id="{DE4767A3-FE7E-471C-93D2-D048DBF8C5D0}" type="datetimeFigureOut">
              <a:rPr lang="fr-FR" smtClean="0"/>
              <a:t>20/02/2025</a:t>
            </a:fld>
            <a:endParaRPr lang="fr-FR"/>
          </a:p>
        </p:txBody>
      </p:sp>
      <p:sp>
        <p:nvSpPr>
          <p:cNvPr id="6" name="Espace réservé du pied de page 5">
            <a:extLst>
              <a:ext uri="{FF2B5EF4-FFF2-40B4-BE49-F238E27FC236}">
                <a16:creationId xmlns:a16="http://schemas.microsoft.com/office/drawing/2014/main" id="{259D8A50-BF89-4E74-D235-CE17355BD5A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A049185-A1C5-A889-2453-CE4F486946FF}"/>
              </a:ext>
            </a:extLst>
          </p:cNvPr>
          <p:cNvSpPr>
            <a:spLocks noGrp="1"/>
          </p:cNvSpPr>
          <p:nvPr>
            <p:ph type="sldNum" sz="quarter" idx="12"/>
          </p:nvPr>
        </p:nvSpPr>
        <p:spPr/>
        <p:txBody>
          <a:bodyPr/>
          <a:lstStyle/>
          <a:p>
            <a:fld id="{663B73F8-AAF5-4BF6-892C-EEBB85592425}" type="slidenum">
              <a:rPr lang="fr-FR" smtClean="0"/>
              <a:t>‹N°›</a:t>
            </a:fld>
            <a:endParaRPr lang="fr-FR"/>
          </a:p>
        </p:txBody>
      </p:sp>
    </p:spTree>
    <p:extLst>
      <p:ext uri="{BB962C8B-B14F-4D97-AF65-F5344CB8AC3E}">
        <p14:creationId xmlns:p14="http://schemas.microsoft.com/office/powerpoint/2010/main" val="2646244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FE9170D-DAE1-654C-DC32-07FDBB6B77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89802DA-54D6-2147-2FC4-8606E05961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660DAC3-7848-B170-E061-2DD7F2FBD5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4767A3-FE7E-471C-93D2-D048DBF8C5D0}" type="datetimeFigureOut">
              <a:rPr lang="fr-FR" smtClean="0"/>
              <a:t>20/02/2025</a:t>
            </a:fld>
            <a:endParaRPr lang="fr-FR"/>
          </a:p>
        </p:txBody>
      </p:sp>
      <p:sp>
        <p:nvSpPr>
          <p:cNvPr id="5" name="Espace réservé du pied de page 4">
            <a:extLst>
              <a:ext uri="{FF2B5EF4-FFF2-40B4-BE49-F238E27FC236}">
                <a16:creationId xmlns:a16="http://schemas.microsoft.com/office/drawing/2014/main" id="{010B99A5-A719-C59D-DC4B-F38676BB01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28DDB53-5847-3637-A02E-C26BBC4FC9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3B73F8-AAF5-4BF6-892C-EEBB85592425}" type="slidenum">
              <a:rPr lang="fr-FR" smtClean="0"/>
              <a:t>‹N°›</a:t>
            </a:fld>
            <a:endParaRPr lang="fr-FR"/>
          </a:p>
        </p:txBody>
      </p:sp>
    </p:spTree>
    <p:extLst>
      <p:ext uri="{BB962C8B-B14F-4D97-AF65-F5344CB8AC3E}">
        <p14:creationId xmlns:p14="http://schemas.microsoft.com/office/powerpoint/2010/main" val="3423666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slide" Target="slide10.xml"/><Relationship Id="rId4" Type="http://schemas.openxmlformats.org/officeDocument/2006/relationships/slide" Target="slide2.xml"/></Relationships>
</file>

<file path=ppt/slides/_rels/slide10.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slide" Target="slide1.xml"/><Relationship Id="rId1" Type="http://schemas.openxmlformats.org/officeDocument/2006/relationships/slideLayout" Target="../slideLayouts/slideLayout2.xml"/><Relationship Id="rId5" Type="http://schemas.openxmlformats.org/officeDocument/2006/relationships/slide" Target="slide11.xml"/><Relationship Id="rId4" Type="http://schemas.openxmlformats.org/officeDocument/2006/relationships/slide" Target="slide19.xml"/></Relationships>
</file>

<file path=ppt/slides/_rels/slide1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12.xml"/><Relationship Id="rId1" Type="http://schemas.openxmlformats.org/officeDocument/2006/relationships/slideLayout" Target="../slideLayouts/slideLayout2.xml"/><Relationship Id="rId5" Type="http://schemas.openxmlformats.org/officeDocument/2006/relationships/slide" Target="slide10.xml"/><Relationship Id="rId4" Type="http://schemas.openxmlformats.org/officeDocument/2006/relationships/slide" Target="slide15.xml"/></Relationships>
</file>

<file path=ppt/slides/_rels/slide12.xml.rels><?xml version="1.0" encoding="UTF-8" standalone="yes"?>
<Relationships xmlns="http://schemas.openxmlformats.org/package/2006/relationships"><Relationship Id="rId8" Type="http://schemas.openxmlformats.org/officeDocument/2006/relationships/hyperlink" Target="https://ladigitale.dev/digiquiz/q/6788251c8cc63" TargetMode="External"/><Relationship Id="rId13" Type="http://schemas.openxmlformats.org/officeDocument/2006/relationships/slide" Target="slide11.xml"/><Relationship Id="rId3" Type="http://schemas.openxmlformats.org/officeDocument/2006/relationships/image" Target="../media/image4.png"/><Relationship Id="rId7" Type="http://schemas.openxmlformats.org/officeDocument/2006/relationships/image" Target="../media/image7.svg"/><Relationship Id="rId12" Type="http://schemas.openxmlformats.org/officeDocument/2006/relationships/slide" Target="slide10.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9.svg"/><Relationship Id="rId5" Type="http://schemas.openxmlformats.org/officeDocument/2006/relationships/slide" Target="slide41.xml"/><Relationship Id="rId10" Type="http://schemas.openxmlformats.org/officeDocument/2006/relationships/image" Target="../media/image8.png"/><Relationship Id="rId4" Type="http://schemas.openxmlformats.org/officeDocument/2006/relationships/image" Target="../media/image5.svg"/><Relationship Id="rId9" Type="http://schemas.openxmlformats.org/officeDocument/2006/relationships/hyperlink" Target="https://ladigitale.dev/digiquiz/q/678928d53f4c8"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slide" Target="slide41.xml"/><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slide" Target="slide11.xml"/><Relationship Id="rId5" Type="http://schemas.openxmlformats.org/officeDocument/2006/relationships/image" Target="../media/image5.svg"/><Relationship Id="rId10" Type="http://schemas.openxmlformats.org/officeDocument/2006/relationships/slide" Target="slide14.xml"/><Relationship Id="rId4" Type="http://schemas.openxmlformats.org/officeDocument/2006/relationships/image" Target="../media/image4.png"/><Relationship Id="rId9" Type="http://schemas.openxmlformats.org/officeDocument/2006/relationships/slide" Target="slide10.xml"/></Relationships>
</file>

<file path=ppt/slides/_rels/slide14.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image" Target="../media/image4.png"/><Relationship Id="rId7" Type="http://schemas.openxmlformats.org/officeDocument/2006/relationships/slide" Target="slide10.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5.svg"/><Relationship Id="rId9" Type="http://schemas.openxmlformats.org/officeDocument/2006/relationships/slide" Target="slide11.xml"/></Relationships>
</file>

<file path=ppt/slides/_rels/slide1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41.xml"/><Relationship Id="rId7" Type="http://schemas.openxmlformats.org/officeDocument/2006/relationships/image" Target="../media/image9.sv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10" Type="http://schemas.openxmlformats.org/officeDocument/2006/relationships/slide" Target="slide11.xml"/><Relationship Id="rId4" Type="http://schemas.openxmlformats.org/officeDocument/2006/relationships/image" Target="../media/image4.png"/><Relationship Id="rId9"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image" Target="../media/image4.png"/><Relationship Id="rId7" Type="http://schemas.openxmlformats.org/officeDocument/2006/relationships/slide" Target="slide15.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17.xml"/><Relationship Id="rId5" Type="http://schemas.openxmlformats.org/officeDocument/2006/relationships/slide" Target="slide10.xml"/><Relationship Id="rId4" Type="http://schemas.openxmlformats.org/officeDocument/2006/relationships/image" Target="../media/image5.svg"/></Relationships>
</file>

<file path=ppt/slides/_rels/slide17.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41.xml"/><Relationship Id="rId7" Type="http://schemas.openxmlformats.org/officeDocument/2006/relationships/slide" Target="slide18.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image" Target="../media/image9.svg"/><Relationship Id="rId5" Type="http://schemas.openxmlformats.org/officeDocument/2006/relationships/image" Target="../media/image5.svg"/><Relationship Id="rId10" Type="http://schemas.openxmlformats.org/officeDocument/2006/relationships/image" Target="../media/image8.png"/><Relationship Id="rId4" Type="http://schemas.openxmlformats.org/officeDocument/2006/relationships/image" Target="../media/image4.png"/><Relationship Id="rId9" Type="http://schemas.openxmlformats.org/officeDocument/2006/relationships/slide" Target="slide11.xml"/></Relationships>
</file>

<file path=ppt/slides/_rels/slide18.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slide" Target="slide1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17.xml"/><Relationship Id="rId5" Type="http://schemas.openxmlformats.org/officeDocument/2006/relationships/slide" Target="slide10.xml"/><Relationship Id="rId4" Type="http://schemas.openxmlformats.org/officeDocument/2006/relationships/slide" Target="slide41.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28.xml"/><Relationship Id="rId1" Type="http://schemas.openxmlformats.org/officeDocument/2006/relationships/slideLayout" Target="../slideLayouts/slideLayout2.xml"/><Relationship Id="rId5" Type="http://schemas.openxmlformats.org/officeDocument/2006/relationships/slide" Target="slide21.xml"/><Relationship Id="rId4" Type="http://schemas.openxmlformats.org/officeDocument/2006/relationships/slide" Target="slide10.xml"/></Relationships>
</file>

<file path=ppt/slides/_rels/slide2.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slide" Target="slide7.xml"/><Relationship Id="rId7" Type="http://schemas.openxmlformats.org/officeDocument/2006/relationships/slide" Target="slide9.xm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6.xml"/><Relationship Id="rId4" Type="http://schemas.openxmlformats.org/officeDocument/2006/relationships/slide" Target="slide5.xml"/><Relationship Id="rId9" Type="http://schemas.openxmlformats.org/officeDocument/2006/relationships/slide" Target="slide1.xml"/></Relationships>
</file>

<file path=ppt/slides/_rels/slide20.xml.rels><?xml version="1.0" encoding="UTF-8" standalone="yes"?>
<Relationships xmlns="http://schemas.openxmlformats.org/package/2006/relationships"><Relationship Id="rId8" Type="http://schemas.openxmlformats.org/officeDocument/2006/relationships/hyperlink" Target="https://ladigitale.dev/digiquiz/q/678922390b460" TargetMode="External"/><Relationship Id="rId3" Type="http://schemas.openxmlformats.org/officeDocument/2006/relationships/slide" Target="slide41.xml"/><Relationship Id="rId7" Type="http://schemas.openxmlformats.org/officeDocument/2006/relationships/image" Target="../media/image7.svg"/><Relationship Id="rId12" Type="http://schemas.openxmlformats.org/officeDocument/2006/relationships/slide" Target="slide19.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slide" Target="slide10.xml"/><Relationship Id="rId5" Type="http://schemas.openxmlformats.org/officeDocument/2006/relationships/image" Target="../media/image5.svg"/><Relationship Id="rId10" Type="http://schemas.openxmlformats.org/officeDocument/2006/relationships/image" Target="../media/image9.svg"/><Relationship Id="rId4" Type="http://schemas.openxmlformats.org/officeDocument/2006/relationships/image" Target="../media/image4.png"/><Relationship Id="rId9" Type="http://schemas.openxmlformats.org/officeDocument/2006/relationships/image" Target="../media/image8.png"/></Relationships>
</file>

<file path=ppt/slides/_rels/slide21.xml.rels><?xml version="1.0" encoding="UTF-8" standalone="yes"?>
<Relationships xmlns="http://schemas.openxmlformats.org/package/2006/relationships"><Relationship Id="rId8" Type="http://schemas.openxmlformats.org/officeDocument/2006/relationships/slide" Target="slide22.xml"/><Relationship Id="rId13" Type="http://schemas.openxmlformats.org/officeDocument/2006/relationships/image" Target="../media/image14.svg"/><Relationship Id="rId3" Type="http://schemas.openxmlformats.org/officeDocument/2006/relationships/slide" Target="slide41.xml"/><Relationship Id="rId7" Type="http://schemas.openxmlformats.org/officeDocument/2006/relationships/image" Target="../media/image9.svg"/><Relationship Id="rId12"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slide" Target="slide19.xml"/><Relationship Id="rId5" Type="http://schemas.openxmlformats.org/officeDocument/2006/relationships/image" Target="../media/image5.svg"/><Relationship Id="rId10" Type="http://schemas.openxmlformats.org/officeDocument/2006/relationships/slide" Target="slide10.xml"/><Relationship Id="rId4" Type="http://schemas.openxmlformats.org/officeDocument/2006/relationships/image" Target="../media/image4.png"/><Relationship Id="rId9" Type="http://schemas.openxmlformats.org/officeDocument/2006/relationships/slide" Target="slide23.xml"/></Relationships>
</file>

<file path=ppt/slides/_rels/slide22.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image" Target="../media/image4.png"/><Relationship Id="rId7" Type="http://schemas.openxmlformats.org/officeDocument/2006/relationships/slide" Target="slide21.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23.xml"/><Relationship Id="rId5" Type="http://schemas.openxmlformats.org/officeDocument/2006/relationships/slide" Target="slide10.xml"/><Relationship Id="rId10" Type="http://schemas.openxmlformats.org/officeDocument/2006/relationships/image" Target="../media/image14.svg"/><Relationship Id="rId4" Type="http://schemas.openxmlformats.org/officeDocument/2006/relationships/image" Target="../media/image5.svg"/><Relationship Id="rId9" Type="http://schemas.openxmlformats.org/officeDocument/2006/relationships/image" Target="../media/image13.png"/></Relationships>
</file>

<file path=ppt/slides/_rels/slide2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4.png"/><Relationship Id="rId7" Type="http://schemas.openxmlformats.org/officeDocument/2006/relationships/image" Target="../media/image13.png"/><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21.xml"/><Relationship Id="rId11" Type="http://schemas.openxmlformats.org/officeDocument/2006/relationships/slide" Target="slide19.xml"/><Relationship Id="rId5" Type="http://schemas.openxmlformats.org/officeDocument/2006/relationships/slide" Target="slide10.xml"/><Relationship Id="rId10" Type="http://schemas.openxmlformats.org/officeDocument/2006/relationships/slide" Target="slide22.xml"/><Relationship Id="rId4" Type="http://schemas.openxmlformats.org/officeDocument/2006/relationships/image" Target="../media/image5.svg"/><Relationship Id="rId9" Type="http://schemas.openxmlformats.org/officeDocument/2006/relationships/slide" Target="slide24.xml"/></Relationships>
</file>

<file path=ppt/slides/_rels/slide24.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image" Target="../media/image4.png"/><Relationship Id="rId7" Type="http://schemas.openxmlformats.org/officeDocument/2006/relationships/slide" Target="slide23.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25.xml"/><Relationship Id="rId5" Type="http://schemas.openxmlformats.org/officeDocument/2006/relationships/slide" Target="slide10.xml"/><Relationship Id="rId4" Type="http://schemas.openxmlformats.org/officeDocument/2006/relationships/image" Target="../media/image5.svg"/></Relationships>
</file>

<file path=ppt/slides/_rels/slide25.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image" Target="../media/image4.png"/><Relationship Id="rId7" Type="http://schemas.openxmlformats.org/officeDocument/2006/relationships/slide" Target="slide24.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26.xml"/><Relationship Id="rId5" Type="http://schemas.openxmlformats.org/officeDocument/2006/relationships/slide" Target="slide10.xml"/><Relationship Id="rId4" Type="http://schemas.openxmlformats.org/officeDocument/2006/relationships/image" Target="../media/image5.svg"/></Relationships>
</file>

<file path=ppt/slides/_rels/slide26.xml.rels><?xml version="1.0" encoding="UTF-8" standalone="yes"?>
<Relationships xmlns="http://schemas.openxmlformats.org/package/2006/relationships"><Relationship Id="rId8" Type="http://schemas.openxmlformats.org/officeDocument/2006/relationships/slide" Target="slide27.xml"/><Relationship Id="rId3" Type="http://schemas.openxmlformats.org/officeDocument/2006/relationships/image" Target="../media/image4.png"/><Relationship Id="rId7" Type="http://schemas.openxmlformats.org/officeDocument/2006/relationships/slide" Target="slide22.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10.xml"/><Relationship Id="rId5" Type="http://schemas.openxmlformats.org/officeDocument/2006/relationships/slide" Target="slide23.xml"/><Relationship Id="rId10" Type="http://schemas.openxmlformats.org/officeDocument/2006/relationships/slide" Target="slide19.xml"/><Relationship Id="rId4" Type="http://schemas.openxmlformats.org/officeDocument/2006/relationships/image" Target="../media/image5.svg"/><Relationship Id="rId9" Type="http://schemas.openxmlformats.org/officeDocument/2006/relationships/slide" Target="slide25.xml"/></Relationships>
</file>

<file path=ppt/slides/_rels/slide27.xml.rels><?xml version="1.0" encoding="UTF-8" standalone="yes"?>
<Relationships xmlns="http://schemas.openxmlformats.org/package/2006/relationships"><Relationship Id="rId8" Type="http://schemas.openxmlformats.org/officeDocument/2006/relationships/slide" Target="slide26.xml"/><Relationship Id="rId3" Type="http://schemas.openxmlformats.org/officeDocument/2006/relationships/image" Target="../media/image4.png"/><Relationship Id="rId7" Type="http://schemas.openxmlformats.org/officeDocument/2006/relationships/slide" Target="slide22.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23.xml"/><Relationship Id="rId5" Type="http://schemas.openxmlformats.org/officeDocument/2006/relationships/slide" Target="slide10.xml"/><Relationship Id="rId4" Type="http://schemas.openxmlformats.org/officeDocument/2006/relationships/image" Target="../media/image5.svg"/><Relationship Id="rId9" Type="http://schemas.openxmlformats.org/officeDocument/2006/relationships/slide" Target="slide19.xml"/></Relationships>
</file>

<file path=ppt/slides/_rels/slide28.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41.xml"/><Relationship Id="rId7" Type="http://schemas.openxmlformats.org/officeDocument/2006/relationships/image" Target="../media/image9.sv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10" Type="http://schemas.openxmlformats.org/officeDocument/2006/relationships/slide" Target="slide19.xml"/><Relationship Id="rId4" Type="http://schemas.openxmlformats.org/officeDocument/2006/relationships/image" Target="../media/image4.png"/><Relationship Id="rId9" Type="http://schemas.openxmlformats.org/officeDocument/2006/relationships/slide" Target="slide29.xml"/></Relationships>
</file>

<file path=ppt/slides/_rels/slide29.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image" Target="../media/image4.png"/><Relationship Id="rId7" Type="http://schemas.openxmlformats.org/officeDocument/2006/relationships/slide" Target="slide28.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30.xml"/><Relationship Id="rId5" Type="http://schemas.openxmlformats.org/officeDocument/2006/relationships/slide" Target="slide10.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1.xml"/><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19.xml"/></Relationships>
</file>

<file path=ppt/slides/_rels/slide30.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image" Target="../media/image4.png"/><Relationship Id="rId7" Type="http://schemas.openxmlformats.org/officeDocument/2006/relationships/slide" Target="slide29.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31.xml"/><Relationship Id="rId5" Type="http://schemas.openxmlformats.org/officeDocument/2006/relationships/slide" Target="slide10.xml"/><Relationship Id="rId4" Type="http://schemas.openxmlformats.org/officeDocument/2006/relationships/image" Target="../media/image5.svg"/></Relationships>
</file>

<file path=ppt/slides/_rels/slide31.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image" Target="../media/image5.svg"/><Relationship Id="rId7" Type="http://schemas.openxmlformats.org/officeDocument/2006/relationships/slide" Target="slide30.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32.xml"/><Relationship Id="rId5" Type="http://schemas.openxmlformats.org/officeDocument/2006/relationships/slide" Target="slide10.xml"/><Relationship Id="rId4" Type="http://schemas.openxmlformats.org/officeDocument/2006/relationships/slide" Target="slide41.xml"/></Relationships>
</file>

<file path=ppt/slides/_rels/slide32.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image" Target="../media/image4.png"/><Relationship Id="rId7" Type="http://schemas.openxmlformats.org/officeDocument/2006/relationships/slide" Target="slide31.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33.xml"/><Relationship Id="rId5" Type="http://schemas.openxmlformats.org/officeDocument/2006/relationships/slide" Target="slide10.xml"/><Relationship Id="rId4" Type="http://schemas.openxmlformats.org/officeDocument/2006/relationships/image" Target="../media/image5.svg"/></Relationships>
</file>

<file path=ppt/slides/_rels/slide33.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slide" Target="slide19.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32.xml"/><Relationship Id="rId5" Type="http://schemas.openxmlformats.org/officeDocument/2006/relationships/slide" Target="slide10.xml"/><Relationship Id="rId4" Type="http://schemas.openxmlformats.org/officeDocument/2006/relationships/slide" Target="slide41.xml"/></Relationships>
</file>

<file path=ppt/slides/_rels/slide34.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slide" Target="slide36.xml"/><Relationship Id="rId1" Type="http://schemas.openxmlformats.org/officeDocument/2006/relationships/slideLayout" Target="../slideLayouts/slideLayout2.xml"/><Relationship Id="rId4" Type="http://schemas.openxmlformats.org/officeDocument/2006/relationships/slide" Target="slide10.xml"/></Relationships>
</file>

<file path=ppt/slides/_rels/slide35.xml.rels><?xml version="1.0" encoding="UTF-8" standalone="yes"?>
<Relationships xmlns="http://schemas.openxmlformats.org/package/2006/relationships"><Relationship Id="rId8" Type="http://schemas.openxmlformats.org/officeDocument/2006/relationships/hyperlink" Target="https://ladigitale.dev/digiquiz/q/67892bf10fcb5" TargetMode="External"/><Relationship Id="rId3" Type="http://schemas.openxmlformats.org/officeDocument/2006/relationships/slide" Target="slide41.xml"/><Relationship Id="rId7" Type="http://schemas.openxmlformats.org/officeDocument/2006/relationships/image" Target="../media/image7.svg"/><Relationship Id="rId12" Type="http://schemas.openxmlformats.org/officeDocument/2006/relationships/slide" Target="slide3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slide" Target="slide10.xml"/><Relationship Id="rId5" Type="http://schemas.openxmlformats.org/officeDocument/2006/relationships/image" Target="../media/image5.svg"/><Relationship Id="rId10" Type="http://schemas.openxmlformats.org/officeDocument/2006/relationships/image" Target="../media/image9.svg"/><Relationship Id="rId4" Type="http://schemas.openxmlformats.org/officeDocument/2006/relationships/image" Target="../media/image4.png"/><Relationship Id="rId9" Type="http://schemas.openxmlformats.org/officeDocument/2006/relationships/image" Target="../media/image8.png"/></Relationships>
</file>

<file path=ppt/slides/_rels/slide36.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9.svg"/><Relationship Id="rId3" Type="http://schemas.openxmlformats.org/officeDocument/2006/relationships/slide" Target="slide41.xml"/><Relationship Id="rId7" Type="http://schemas.openxmlformats.org/officeDocument/2006/relationships/slide" Target="slide38.xml"/><Relationship Id="rId12"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slide" Target="slide39.xml"/><Relationship Id="rId5" Type="http://schemas.openxmlformats.org/officeDocument/2006/relationships/image" Target="../media/image5.svg"/><Relationship Id="rId15" Type="http://schemas.openxmlformats.org/officeDocument/2006/relationships/slide" Target="slide34.xml"/><Relationship Id="rId10" Type="http://schemas.openxmlformats.org/officeDocument/2006/relationships/slide" Target="slide37.xml"/><Relationship Id="rId4" Type="http://schemas.openxmlformats.org/officeDocument/2006/relationships/image" Target="../media/image4.png"/><Relationship Id="rId9" Type="http://schemas.openxmlformats.org/officeDocument/2006/relationships/image" Target="../media/image17.svg"/><Relationship Id="rId14" Type="http://schemas.openxmlformats.org/officeDocument/2006/relationships/slide" Target="slide10.xml"/></Relationships>
</file>

<file path=ppt/slides/_rels/slide37.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5.svg"/><Relationship Id="rId7"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38.xml"/><Relationship Id="rId11" Type="http://schemas.openxmlformats.org/officeDocument/2006/relationships/slide" Target="slide34.xml"/><Relationship Id="rId5" Type="http://schemas.openxmlformats.org/officeDocument/2006/relationships/image" Target="../media/image15.png"/><Relationship Id="rId10" Type="http://schemas.openxmlformats.org/officeDocument/2006/relationships/slide" Target="slide10.xml"/><Relationship Id="rId4" Type="http://schemas.openxmlformats.org/officeDocument/2006/relationships/slide" Target="slide41.xml"/><Relationship Id="rId9" Type="http://schemas.openxmlformats.org/officeDocument/2006/relationships/slide" Target="slide42.xml"/></Relationships>
</file>

<file path=ppt/slides/_rels/slide38.xml.rels><?xml version="1.0" encoding="UTF-8" standalone="yes"?>
<Relationships xmlns="http://schemas.openxmlformats.org/package/2006/relationships"><Relationship Id="rId8" Type="http://schemas.openxmlformats.org/officeDocument/2006/relationships/slide" Target="slide37.xml"/><Relationship Id="rId3" Type="http://schemas.openxmlformats.org/officeDocument/2006/relationships/image" Target="../media/image4.png"/><Relationship Id="rId7" Type="http://schemas.openxmlformats.org/officeDocument/2006/relationships/image" Target="../media/image17.svg"/><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slide" Target="slide34.xml"/><Relationship Id="rId5" Type="http://schemas.openxmlformats.org/officeDocument/2006/relationships/image" Target="../media/image15.png"/><Relationship Id="rId10" Type="http://schemas.openxmlformats.org/officeDocument/2006/relationships/slide" Target="slide10.xml"/><Relationship Id="rId4" Type="http://schemas.openxmlformats.org/officeDocument/2006/relationships/image" Target="../media/image5.svg"/><Relationship Id="rId9" Type="http://schemas.openxmlformats.org/officeDocument/2006/relationships/slide" Target="slide39.xml"/></Relationships>
</file>

<file path=ppt/slides/_rels/slide39.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5.svg"/><Relationship Id="rId7"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38.xml"/><Relationship Id="rId11" Type="http://schemas.openxmlformats.org/officeDocument/2006/relationships/slide" Target="slide34.xml"/><Relationship Id="rId5" Type="http://schemas.openxmlformats.org/officeDocument/2006/relationships/image" Target="../media/image15.png"/><Relationship Id="rId10" Type="http://schemas.openxmlformats.org/officeDocument/2006/relationships/slide" Target="slide10.xml"/><Relationship Id="rId4" Type="http://schemas.openxmlformats.org/officeDocument/2006/relationships/slide" Target="slide41.xml"/><Relationship Id="rId9" Type="http://schemas.openxmlformats.org/officeDocument/2006/relationships/slide" Target="slide37.xml"/></Relationships>
</file>

<file path=ppt/slides/_rels/slide4.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19.xml"/></Relationships>
</file>

<file path=ppt/slides/_rels/slide40.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slide" Target="slide41.xml"/><Relationship Id="rId7" Type="http://schemas.openxmlformats.org/officeDocument/2006/relationships/image" Target="../media/image16.png"/><Relationship Id="rId2" Type="http://schemas.openxmlformats.org/officeDocument/2006/relationships/slide" Target="slide10.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slide" Target="slide34.xml"/></Relationships>
</file>

<file path=ppt/slides/_rels/slide41.xml.rels><?xml version="1.0" encoding="UTF-8" standalone="yes"?>
<Relationships xmlns="http://schemas.openxmlformats.org/package/2006/relationships"><Relationship Id="rId8" Type="http://schemas.openxmlformats.org/officeDocument/2006/relationships/hyperlink" Target="https://www.aporthe.fr/documents/situation-contrastee-entre-les-territoires/" TargetMode="External"/><Relationship Id="rId3" Type="http://schemas.openxmlformats.org/officeDocument/2006/relationships/hyperlink" Target="https://www.youtube.com/watch?v=9kLhsVi9Ios" TargetMode="External"/><Relationship Id="rId7" Type="http://schemas.openxmlformats.org/officeDocument/2006/relationships/hyperlink" Target="https://www.massif-central.eu/le-massif/le-territoire/" TargetMode="External"/><Relationship Id="rId2" Type="http://schemas.openxmlformats.org/officeDocument/2006/relationships/hyperlink" Target="https://www.youtube.com/watch?v=gYLZDSv_M6Q" TargetMode="External"/><Relationship Id="rId1" Type="http://schemas.openxmlformats.org/officeDocument/2006/relationships/slideLayout" Target="../slideLayouts/slideLayout2.xml"/><Relationship Id="rId6" Type="http://schemas.openxmlformats.org/officeDocument/2006/relationships/hyperlink" Target="https://www.aporthe.fr/wp-content/uploads/2020/02/Texte52%C3%A8mesJRP_Aporthe_4f%C3%A9vrier2020_JBal.pdf" TargetMode="External"/><Relationship Id="rId5" Type="http://schemas.openxmlformats.org/officeDocument/2006/relationships/hyperlink" Target="https://www.youtube.com/watch?v=Z-a13qeSUv4" TargetMode="External"/><Relationship Id="rId10" Type="http://schemas.openxmlformats.org/officeDocument/2006/relationships/hyperlink" Target="https://www.aporthe.fr/wp-content/uploads/2021/01/Poster-3R-maj.pdf" TargetMode="External"/><Relationship Id="rId4" Type="http://schemas.openxmlformats.org/officeDocument/2006/relationships/hyperlink" Target="https://www.youtube.com/watch?v=TY2a92acECs" TargetMode="External"/><Relationship Id="rId9" Type="http://schemas.openxmlformats.org/officeDocument/2006/relationships/hyperlink" Target="https://doi.org/10.4000/economierurale.8653"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9.sv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19.xml"/></Relationships>
</file>

<file path=ppt/slides/_rels/slide6.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19.xml"/></Relationships>
</file>

<file path=ppt/slides/_rels/slide7.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19.xml"/></Relationships>
</file>

<file path=ppt/slides/_rels/slide8.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19.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EFCC3697-8866-0FED-1EFF-AEF50A1D02B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36835" y="87313"/>
            <a:ext cx="862330" cy="862330"/>
          </a:xfrm>
          <a:prstGeom prst="rect">
            <a:avLst/>
          </a:prstGeom>
          <a:ln>
            <a:noFill/>
          </a:ln>
        </p:spPr>
      </p:pic>
      <p:pic>
        <p:nvPicPr>
          <p:cNvPr id="6" name="Image 5" descr="Une image contenant texte, Police, Graphique, capture d’écran&#10;&#10;Description générée automatiquement">
            <a:extLst>
              <a:ext uri="{FF2B5EF4-FFF2-40B4-BE49-F238E27FC236}">
                <a16:creationId xmlns:a16="http://schemas.microsoft.com/office/drawing/2014/main" id="{9F410777-46F7-7B51-91F9-838E0010A7C5}"/>
              </a:ext>
            </a:extLst>
          </p:cNvPr>
          <p:cNvPicPr>
            <a:picLocks noChangeAspect="1"/>
          </p:cNvPicPr>
          <p:nvPr/>
        </p:nvPicPr>
        <p:blipFill>
          <a:blip r:embed="rId3">
            <a:extLst>
              <a:ext uri="{28A0092B-C50C-407E-A947-70E740481C1C}">
                <a14:useLocalDpi xmlns:a14="http://schemas.microsoft.com/office/drawing/2010/main" val="0"/>
              </a:ext>
            </a:extLst>
          </a:blip>
          <a:srcRect r="43230" b="9468"/>
          <a:stretch/>
        </p:blipFill>
        <p:spPr>
          <a:xfrm>
            <a:off x="8445236" y="224871"/>
            <a:ext cx="1659668" cy="583168"/>
          </a:xfrm>
          <a:prstGeom prst="rect">
            <a:avLst/>
          </a:prstGeom>
        </p:spPr>
      </p:pic>
      <p:sp>
        <p:nvSpPr>
          <p:cNvPr id="3" name="Organigramme : Terminateur 2">
            <a:hlinkClick r:id="rId4" action="ppaction://hlinksldjump"/>
            <a:extLst>
              <a:ext uri="{FF2B5EF4-FFF2-40B4-BE49-F238E27FC236}">
                <a16:creationId xmlns:a16="http://schemas.microsoft.com/office/drawing/2014/main" id="{E38FAF0B-81BE-19F8-5E2C-8B8053090E6E}"/>
              </a:ext>
            </a:extLst>
          </p:cNvPr>
          <p:cNvSpPr/>
          <p:nvPr/>
        </p:nvSpPr>
        <p:spPr>
          <a:xfrm>
            <a:off x="997274" y="3597461"/>
            <a:ext cx="4764315" cy="1394433"/>
          </a:xfrm>
          <a:prstGeom prst="flowChartTermina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b="1">
                <a:solidFill>
                  <a:srgbClr val="000000"/>
                </a:solidFill>
              </a:rPr>
              <a:t>APPROCHE PAR </a:t>
            </a:r>
            <a:endParaRPr lang="fr-FR" b="1">
              <a:solidFill>
                <a:srgbClr val="000000"/>
              </a:solidFill>
            </a:endParaRPr>
          </a:p>
          <a:p>
            <a:pPr algn="ctr"/>
            <a:r>
              <a:rPr lang="fr-FR" sz="2400" b="1">
                <a:solidFill>
                  <a:srgbClr val="000000"/>
                </a:solidFill>
              </a:rPr>
              <a:t>NIVEAU DE FORMATION</a:t>
            </a:r>
            <a:endParaRPr lang="fr-FR" b="1">
              <a:solidFill>
                <a:srgbClr val="000000"/>
              </a:solidFill>
            </a:endParaRPr>
          </a:p>
        </p:txBody>
      </p:sp>
      <p:sp>
        <p:nvSpPr>
          <p:cNvPr id="5" name="Organigramme : Terminateur 4">
            <a:hlinkClick r:id="rId5" action="ppaction://hlinksldjump"/>
            <a:extLst>
              <a:ext uri="{FF2B5EF4-FFF2-40B4-BE49-F238E27FC236}">
                <a16:creationId xmlns:a16="http://schemas.microsoft.com/office/drawing/2014/main" id="{DDD62CB1-BB63-8A6C-FBD1-D902FF716F90}"/>
              </a:ext>
            </a:extLst>
          </p:cNvPr>
          <p:cNvSpPr/>
          <p:nvPr/>
        </p:nvSpPr>
        <p:spPr>
          <a:xfrm>
            <a:off x="6430409" y="3597461"/>
            <a:ext cx="4764315" cy="1394433"/>
          </a:xfrm>
          <a:prstGeom prst="flowChartTerminator">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400" b="1">
                <a:solidFill>
                  <a:srgbClr val="000000"/>
                </a:solidFill>
              </a:rPr>
              <a:t>APPROCHE PAR </a:t>
            </a:r>
          </a:p>
          <a:p>
            <a:pPr algn="ctr"/>
            <a:r>
              <a:rPr lang="fr-FR" sz="2400" b="1">
                <a:solidFill>
                  <a:srgbClr val="000000"/>
                </a:solidFill>
              </a:rPr>
              <a:t>NOTION</a:t>
            </a:r>
          </a:p>
        </p:txBody>
      </p:sp>
      <p:sp>
        <p:nvSpPr>
          <p:cNvPr id="12" name="Rectangle 11">
            <a:extLst>
              <a:ext uri="{FF2B5EF4-FFF2-40B4-BE49-F238E27FC236}">
                <a16:creationId xmlns:a16="http://schemas.microsoft.com/office/drawing/2014/main" id="{5AA6DD91-E162-1C2A-9976-C5E896103E91}"/>
              </a:ext>
            </a:extLst>
          </p:cNvPr>
          <p:cNvSpPr/>
          <p:nvPr/>
        </p:nvSpPr>
        <p:spPr>
          <a:xfrm>
            <a:off x="543636" y="1697951"/>
            <a:ext cx="11110807" cy="1253301"/>
          </a:xfrm>
          <a:prstGeom prst="rect">
            <a:avLst/>
          </a:prstGeom>
          <a:noFill/>
          <a:ln w="28575">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grpSp>
        <p:nvGrpSpPr>
          <p:cNvPr id="10" name="Groupe 9">
            <a:extLst>
              <a:ext uri="{FF2B5EF4-FFF2-40B4-BE49-F238E27FC236}">
                <a16:creationId xmlns:a16="http://schemas.microsoft.com/office/drawing/2014/main" id="{70607828-1F65-A7B6-171B-20349F214E2E}"/>
              </a:ext>
            </a:extLst>
          </p:cNvPr>
          <p:cNvGrpSpPr/>
          <p:nvPr/>
        </p:nvGrpSpPr>
        <p:grpSpPr>
          <a:xfrm>
            <a:off x="652858" y="1791309"/>
            <a:ext cx="10886284" cy="1637691"/>
            <a:chOff x="965307" y="1997846"/>
            <a:chExt cx="10886284" cy="1394433"/>
          </a:xfrm>
        </p:grpSpPr>
        <p:sp>
          <p:nvSpPr>
            <p:cNvPr id="8" name="Légende : flèche vers le bas 7">
              <a:extLst>
                <a:ext uri="{FF2B5EF4-FFF2-40B4-BE49-F238E27FC236}">
                  <a16:creationId xmlns:a16="http://schemas.microsoft.com/office/drawing/2014/main" id="{DC847A8E-B4EE-BA1A-75EC-29656FD3528E}"/>
                </a:ext>
              </a:extLst>
            </p:cNvPr>
            <p:cNvSpPr/>
            <p:nvPr/>
          </p:nvSpPr>
          <p:spPr>
            <a:xfrm>
              <a:off x="965307" y="1997846"/>
              <a:ext cx="5453149" cy="1394433"/>
            </a:xfrm>
            <a:prstGeom prst="downArrowCallout">
              <a:avLst/>
            </a:prstGeom>
            <a:solidFill>
              <a:schemeClr val="accent3">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Légende : flèche vers le bas 8">
              <a:extLst>
                <a:ext uri="{FF2B5EF4-FFF2-40B4-BE49-F238E27FC236}">
                  <a16:creationId xmlns:a16="http://schemas.microsoft.com/office/drawing/2014/main" id="{446B21D7-65DC-765E-B9EC-581646AAC4C5}"/>
                </a:ext>
              </a:extLst>
            </p:cNvPr>
            <p:cNvSpPr/>
            <p:nvPr/>
          </p:nvSpPr>
          <p:spPr>
            <a:xfrm>
              <a:off x="6398442" y="1997846"/>
              <a:ext cx="5453149" cy="1394433"/>
            </a:xfrm>
            <a:prstGeom prst="downArrowCallout">
              <a:avLst/>
            </a:prstGeom>
            <a:solidFill>
              <a:schemeClr val="accent3">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1" name="ZoneTexte 10">
            <a:extLst>
              <a:ext uri="{FF2B5EF4-FFF2-40B4-BE49-F238E27FC236}">
                <a16:creationId xmlns:a16="http://schemas.microsoft.com/office/drawing/2014/main" id="{43D72F46-D625-7F1C-60ED-5F58BD0303BD}"/>
              </a:ext>
            </a:extLst>
          </p:cNvPr>
          <p:cNvSpPr txBox="1"/>
          <p:nvPr/>
        </p:nvSpPr>
        <p:spPr>
          <a:xfrm>
            <a:off x="1268000" y="1915734"/>
            <a:ext cx="9676014" cy="830997"/>
          </a:xfrm>
          <a:prstGeom prst="rect">
            <a:avLst/>
          </a:prstGeom>
          <a:noFill/>
        </p:spPr>
        <p:txBody>
          <a:bodyPr wrap="square" rtlCol="0">
            <a:spAutoFit/>
          </a:bodyPr>
          <a:lstStyle/>
          <a:p>
            <a:pPr algn="ctr"/>
            <a:r>
              <a:rPr lang="fr-FR" sz="2400" b="1">
                <a:solidFill>
                  <a:schemeClr val="bg1"/>
                </a:solidFill>
              </a:rPr>
              <a:t>- DIAPORAMA INTERACTIF – </a:t>
            </a:r>
          </a:p>
          <a:p>
            <a:pPr algn="ctr"/>
            <a:r>
              <a:rPr lang="fr-FR" sz="2400" b="1">
                <a:solidFill>
                  <a:schemeClr val="bg1"/>
                </a:solidFill>
                <a:latin typeface="Aptos Display"/>
                <a:cs typeface="Poppins"/>
              </a:rPr>
              <a:t>LES SYSTEMES D'ELEVAGE MIXTES BOVIN-PORCIN</a:t>
            </a:r>
          </a:p>
        </p:txBody>
      </p:sp>
      <p:pic>
        <p:nvPicPr>
          <p:cNvPr id="7" name="Image 6" descr="Une image contenant logo, texte, Graphique, Police&#10;&#10;Description générée automatiquement">
            <a:extLst>
              <a:ext uri="{FF2B5EF4-FFF2-40B4-BE49-F238E27FC236}">
                <a16:creationId xmlns:a16="http://schemas.microsoft.com/office/drawing/2014/main" id="{4A1217F3-06CF-F24A-10E0-DD69FE852CD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180172" y="122555"/>
            <a:ext cx="948541" cy="720726"/>
          </a:xfrm>
          <a:prstGeom prst="rect">
            <a:avLst/>
          </a:prstGeom>
        </p:spPr>
      </p:pic>
    </p:spTree>
    <p:extLst>
      <p:ext uri="{BB962C8B-B14F-4D97-AF65-F5344CB8AC3E}">
        <p14:creationId xmlns:p14="http://schemas.microsoft.com/office/powerpoint/2010/main" val="1843787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B9110-CAD4-757E-B482-3B69115F37E0}"/>
            </a:ext>
          </a:extLst>
        </p:cNvPr>
        <p:cNvGrpSpPr/>
        <p:nvPr/>
      </p:nvGrpSpPr>
      <p:grpSpPr>
        <a:xfrm>
          <a:off x="0" y="0"/>
          <a:ext cx="0" cy="0"/>
          <a:chOff x="0" y="0"/>
          <a:chExt cx="0" cy="0"/>
        </a:xfrm>
      </p:grpSpPr>
      <p:sp>
        <p:nvSpPr>
          <p:cNvPr id="117" name="Organigramme : Connecteur 116">
            <a:extLst>
              <a:ext uri="{FF2B5EF4-FFF2-40B4-BE49-F238E27FC236}">
                <a16:creationId xmlns:a16="http://schemas.microsoft.com/office/drawing/2014/main" id="{EB753977-9121-C516-B39B-F6DBF00524E8}"/>
              </a:ext>
            </a:extLst>
          </p:cNvPr>
          <p:cNvSpPr/>
          <p:nvPr/>
        </p:nvSpPr>
        <p:spPr>
          <a:xfrm>
            <a:off x="4258880" y="2574732"/>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Filière locale</a:t>
            </a:r>
          </a:p>
        </p:txBody>
      </p:sp>
      <p:sp>
        <p:nvSpPr>
          <p:cNvPr id="2" name="Rectangle 1">
            <a:extLst>
              <a:ext uri="{FF2B5EF4-FFF2-40B4-BE49-F238E27FC236}">
                <a16:creationId xmlns:a16="http://schemas.microsoft.com/office/drawing/2014/main" id="{29092A78-7183-98BF-F94D-F067CDC1A643}"/>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39AE3879-87DF-F861-EE47-5DE7BA2B8F49}"/>
              </a:ext>
            </a:extLst>
          </p:cNvPr>
          <p:cNvSpPr txBox="1"/>
          <p:nvPr/>
        </p:nvSpPr>
        <p:spPr>
          <a:xfrm>
            <a:off x="499672" y="27338"/>
            <a:ext cx="511973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APPROCHE PAR NOTION</a:t>
            </a:r>
            <a:endParaRPr lang="fr-FR" b="1">
              <a:solidFill>
                <a:schemeClr val="bg1"/>
              </a:solidFill>
            </a:endParaRPr>
          </a:p>
        </p:txBody>
      </p:sp>
      <p:sp>
        <p:nvSpPr>
          <p:cNvPr id="6" name="Organigramme : Terminateur 5">
            <a:hlinkClick r:id="rId2" action="ppaction://hlinksldjump"/>
            <a:extLst>
              <a:ext uri="{FF2B5EF4-FFF2-40B4-BE49-F238E27FC236}">
                <a16:creationId xmlns:a16="http://schemas.microsoft.com/office/drawing/2014/main" id="{AF556C92-AA7B-15AC-545D-43689B05CCBF}"/>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MENU</a:t>
            </a:r>
          </a:p>
        </p:txBody>
      </p:sp>
      <p:sp>
        <p:nvSpPr>
          <p:cNvPr id="19" name="Flèche : pentagone 18">
            <a:extLst>
              <a:ext uri="{FF2B5EF4-FFF2-40B4-BE49-F238E27FC236}">
                <a16:creationId xmlns:a16="http://schemas.microsoft.com/office/drawing/2014/main" id="{20FB1F71-5D18-53D3-499A-27B920FADE7F}"/>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Hexagone 3">
            <a:hlinkClick r:id="rId3" action="ppaction://hlinksldjump"/>
            <a:extLst>
              <a:ext uri="{FF2B5EF4-FFF2-40B4-BE49-F238E27FC236}">
                <a16:creationId xmlns:a16="http://schemas.microsoft.com/office/drawing/2014/main" id="{3A3145FB-69C3-20B3-E3D7-22B4D7CD9F76}"/>
              </a:ext>
            </a:extLst>
          </p:cNvPr>
          <p:cNvSpPr/>
          <p:nvPr/>
        </p:nvSpPr>
        <p:spPr>
          <a:xfrm>
            <a:off x="4974110" y="4168046"/>
            <a:ext cx="501636" cy="432445"/>
          </a:xfrm>
          <a:prstGeom prst="hexagon">
            <a:avLst/>
          </a:prstGeom>
          <a:solidFill>
            <a:srgbClr val="D2AA00"/>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7" name="Hexagone 16">
            <a:hlinkClick r:id="rId3" action="ppaction://hlinksldjump"/>
            <a:extLst>
              <a:ext uri="{FF2B5EF4-FFF2-40B4-BE49-F238E27FC236}">
                <a16:creationId xmlns:a16="http://schemas.microsoft.com/office/drawing/2014/main" id="{D771A7A4-10DF-30BF-C2EA-211EACECF6BA}"/>
              </a:ext>
            </a:extLst>
          </p:cNvPr>
          <p:cNvSpPr/>
          <p:nvPr/>
        </p:nvSpPr>
        <p:spPr>
          <a:xfrm rot="1183462">
            <a:off x="5822958" y="3060806"/>
            <a:ext cx="501636" cy="432445"/>
          </a:xfrm>
          <a:prstGeom prst="hexagon">
            <a:avLst/>
          </a:prstGeom>
          <a:solidFill>
            <a:schemeClr val="accent1">
              <a:lumMod val="60000"/>
              <a:lumOff val="4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8" name="Hexagone 17">
            <a:hlinkClick r:id="rId3" action="ppaction://hlinksldjump"/>
            <a:extLst>
              <a:ext uri="{FF2B5EF4-FFF2-40B4-BE49-F238E27FC236}">
                <a16:creationId xmlns:a16="http://schemas.microsoft.com/office/drawing/2014/main" id="{3835E73C-5298-3E71-C16D-8182FB16FBC0}"/>
              </a:ext>
            </a:extLst>
          </p:cNvPr>
          <p:cNvSpPr/>
          <p:nvPr/>
        </p:nvSpPr>
        <p:spPr>
          <a:xfrm rot="1795918">
            <a:off x="5385850" y="2503311"/>
            <a:ext cx="501636" cy="432445"/>
          </a:xfrm>
          <a:prstGeom prst="hexagon">
            <a:avLst/>
          </a:prstGeom>
          <a:solidFill>
            <a:srgbClr val="D66B00"/>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hlinkClick r:id="rId3" action="ppaction://hlinksldjump"/>
            <a:extLst>
              <a:ext uri="{FF2B5EF4-FFF2-40B4-BE49-F238E27FC236}">
                <a16:creationId xmlns:a16="http://schemas.microsoft.com/office/drawing/2014/main" id="{2451E019-5156-F4DC-588D-41B1813234FB}"/>
              </a:ext>
            </a:extLst>
          </p:cNvPr>
          <p:cNvSpPr/>
          <p:nvPr/>
        </p:nvSpPr>
        <p:spPr>
          <a:xfrm rot="19990409">
            <a:off x="4554880" y="2481872"/>
            <a:ext cx="501636" cy="432445"/>
          </a:xfrm>
          <a:prstGeom prst="hexagon">
            <a:avLst/>
          </a:prstGeom>
          <a:solidFill>
            <a:schemeClr val="accent6">
              <a:lumMod val="60000"/>
              <a:lumOff val="4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hlinkClick r:id="rId3" action="ppaction://hlinksldjump"/>
            <a:extLst>
              <a:ext uri="{FF2B5EF4-FFF2-40B4-BE49-F238E27FC236}">
                <a16:creationId xmlns:a16="http://schemas.microsoft.com/office/drawing/2014/main" id="{168F53C1-FAA4-243F-3FE3-4F9F8ECF5489}"/>
              </a:ext>
            </a:extLst>
          </p:cNvPr>
          <p:cNvSpPr/>
          <p:nvPr/>
        </p:nvSpPr>
        <p:spPr>
          <a:xfrm rot="20439231">
            <a:off x="4079361" y="3077293"/>
            <a:ext cx="501636" cy="432445"/>
          </a:xfrm>
          <a:prstGeom prst="hexagon">
            <a:avLst/>
          </a:prstGeom>
          <a:solidFill>
            <a:schemeClr val="accent2">
              <a:lumMod val="40000"/>
              <a:lumOff val="6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3" name="Hexagone 22">
            <a:hlinkClick r:id="rId3" action="ppaction://hlinksldjump"/>
            <a:extLst>
              <a:ext uri="{FF2B5EF4-FFF2-40B4-BE49-F238E27FC236}">
                <a16:creationId xmlns:a16="http://schemas.microsoft.com/office/drawing/2014/main" id="{C4EC9321-1C49-8C1D-8BB7-68068AB2BBFA}"/>
              </a:ext>
            </a:extLst>
          </p:cNvPr>
          <p:cNvSpPr/>
          <p:nvPr/>
        </p:nvSpPr>
        <p:spPr>
          <a:xfrm rot="18505202">
            <a:off x="5687324" y="3826114"/>
            <a:ext cx="501636" cy="432445"/>
          </a:xfrm>
          <a:prstGeom prst="hexagon">
            <a:avLst/>
          </a:prstGeom>
          <a:solidFill>
            <a:schemeClr val="accent5">
              <a:lumMod val="40000"/>
              <a:lumOff val="6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4" name="Hexagone 23">
            <a:hlinkClick r:id="rId3" action="ppaction://hlinksldjump"/>
            <a:extLst>
              <a:ext uri="{FF2B5EF4-FFF2-40B4-BE49-F238E27FC236}">
                <a16:creationId xmlns:a16="http://schemas.microsoft.com/office/drawing/2014/main" id="{F93500C6-0A66-3553-BBBE-00E50A5B1007}"/>
              </a:ext>
            </a:extLst>
          </p:cNvPr>
          <p:cNvSpPr/>
          <p:nvPr/>
        </p:nvSpPr>
        <p:spPr>
          <a:xfrm rot="21219783">
            <a:off x="4257784" y="3857063"/>
            <a:ext cx="501636" cy="432445"/>
          </a:xfrm>
          <a:prstGeom prst="hexagon">
            <a:avLst/>
          </a:prstGeom>
          <a:solidFill>
            <a:srgbClr val="FF4B4B"/>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68" name="Organigramme : Connecteur 67">
            <a:extLst>
              <a:ext uri="{FF2B5EF4-FFF2-40B4-BE49-F238E27FC236}">
                <a16:creationId xmlns:a16="http://schemas.microsoft.com/office/drawing/2014/main" id="{599BFBD7-10CC-41BC-2308-056C8A21FEC4}"/>
              </a:ext>
            </a:extLst>
          </p:cNvPr>
          <p:cNvSpPr/>
          <p:nvPr/>
        </p:nvSpPr>
        <p:spPr>
          <a:xfrm>
            <a:off x="7610066" y="2589781"/>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La mixité</a:t>
            </a:r>
          </a:p>
        </p:txBody>
      </p:sp>
      <p:sp>
        <p:nvSpPr>
          <p:cNvPr id="69" name="Hexagone 68">
            <a:hlinkClick r:id="rId4" action="ppaction://hlinksldjump"/>
            <a:extLst>
              <a:ext uri="{FF2B5EF4-FFF2-40B4-BE49-F238E27FC236}">
                <a16:creationId xmlns:a16="http://schemas.microsoft.com/office/drawing/2014/main" id="{A9746DBD-B9C1-6FB6-B7D8-F675EA3F90C9}"/>
              </a:ext>
            </a:extLst>
          </p:cNvPr>
          <p:cNvSpPr/>
          <p:nvPr/>
        </p:nvSpPr>
        <p:spPr>
          <a:xfrm>
            <a:off x="8325295" y="4183095"/>
            <a:ext cx="501636" cy="432445"/>
          </a:xfrm>
          <a:prstGeom prst="hexagon">
            <a:avLst/>
          </a:prstGeom>
          <a:solidFill>
            <a:srgbClr val="D2AA00"/>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70" name="Hexagone 69">
            <a:hlinkClick r:id="rId4" action="ppaction://hlinksldjump"/>
            <a:extLst>
              <a:ext uri="{FF2B5EF4-FFF2-40B4-BE49-F238E27FC236}">
                <a16:creationId xmlns:a16="http://schemas.microsoft.com/office/drawing/2014/main" id="{6606E6CA-82D7-EEBF-D0B2-9B7D86FA2203}"/>
              </a:ext>
            </a:extLst>
          </p:cNvPr>
          <p:cNvSpPr/>
          <p:nvPr/>
        </p:nvSpPr>
        <p:spPr>
          <a:xfrm rot="1183462">
            <a:off x="9174143" y="3075855"/>
            <a:ext cx="501636" cy="432445"/>
          </a:xfrm>
          <a:prstGeom prst="hexagon">
            <a:avLst/>
          </a:prstGeom>
          <a:solidFill>
            <a:schemeClr val="accent1">
              <a:lumMod val="60000"/>
              <a:lumOff val="4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71" name="Hexagone 70">
            <a:hlinkClick r:id="rId4" action="ppaction://hlinksldjump"/>
            <a:extLst>
              <a:ext uri="{FF2B5EF4-FFF2-40B4-BE49-F238E27FC236}">
                <a16:creationId xmlns:a16="http://schemas.microsoft.com/office/drawing/2014/main" id="{1FDBFCE1-890E-6324-56BF-CA2728FD231D}"/>
              </a:ext>
            </a:extLst>
          </p:cNvPr>
          <p:cNvSpPr/>
          <p:nvPr/>
        </p:nvSpPr>
        <p:spPr>
          <a:xfrm rot="1795918">
            <a:off x="8737035" y="2518360"/>
            <a:ext cx="501636" cy="432445"/>
          </a:xfrm>
          <a:prstGeom prst="hexagon">
            <a:avLst/>
          </a:prstGeom>
          <a:solidFill>
            <a:srgbClr val="D66B00"/>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72" name="Hexagone 71">
            <a:hlinkClick r:id="rId4" action="ppaction://hlinksldjump"/>
            <a:extLst>
              <a:ext uri="{FF2B5EF4-FFF2-40B4-BE49-F238E27FC236}">
                <a16:creationId xmlns:a16="http://schemas.microsoft.com/office/drawing/2014/main" id="{6F8C2376-CBB5-271E-6E29-DBCCE04B19C2}"/>
              </a:ext>
            </a:extLst>
          </p:cNvPr>
          <p:cNvSpPr/>
          <p:nvPr/>
        </p:nvSpPr>
        <p:spPr>
          <a:xfrm rot="19990409">
            <a:off x="7906065" y="2496921"/>
            <a:ext cx="501636" cy="432445"/>
          </a:xfrm>
          <a:prstGeom prst="hexagon">
            <a:avLst/>
          </a:prstGeom>
          <a:solidFill>
            <a:schemeClr val="accent6">
              <a:lumMod val="60000"/>
              <a:lumOff val="4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73" name="Hexagone 72">
            <a:hlinkClick r:id="rId4" action="ppaction://hlinksldjump"/>
            <a:extLst>
              <a:ext uri="{FF2B5EF4-FFF2-40B4-BE49-F238E27FC236}">
                <a16:creationId xmlns:a16="http://schemas.microsoft.com/office/drawing/2014/main" id="{D68E5EE5-4F61-B738-79E9-1306F5706810}"/>
              </a:ext>
            </a:extLst>
          </p:cNvPr>
          <p:cNvSpPr/>
          <p:nvPr/>
        </p:nvSpPr>
        <p:spPr>
          <a:xfrm rot="20439231">
            <a:off x="7430546" y="3092342"/>
            <a:ext cx="501636" cy="432445"/>
          </a:xfrm>
          <a:prstGeom prst="hexagon">
            <a:avLst/>
          </a:prstGeom>
          <a:solidFill>
            <a:schemeClr val="accent2">
              <a:lumMod val="40000"/>
              <a:lumOff val="6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74" name="Hexagone 73">
            <a:hlinkClick r:id="rId4" action="ppaction://hlinksldjump"/>
            <a:extLst>
              <a:ext uri="{FF2B5EF4-FFF2-40B4-BE49-F238E27FC236}">
                <a16:creationId xmlns:a16="http://schemas.microsoft.com/office/drawing/2014/main" id="{20762D1B-83B9-3B85-31AC-50AA0602A7C0}"/>
              </a:ext>
            </a:extLst>
          </p:cNvPr>
          <p:cNvSpPr/>
          <p:nvPr/>
        </p:nvSpPr>
        <p:spPr>
          <a:xfrm rot="18505202">
            <a:off x="9038509" y="3841163"/>
            <a:ext cx="501636" cy="432445"/>
          </a:xfrm>
          <a:prstGeom prst="hexagon">
            <a:avLst/>
          </a:prstGeom>
          <a:solidFill>
            <a:schemeClr val="accent5">
              <a:lumMod val="40000"/>
              <a:lumOff val="6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75" name="Hexagone 74">
            <a:hlinkClick r:id="rId4" action="ppaction://hlinksldjump"/>
            <a:extLst>
              <a:ext uri="{FF2B5EF4-FFF2-40B4-BE49-F238E27FC236}">
                <a16:creationId xmlns:a16="http://schemas.microsoft.com/office/drawing/2014/main" id="{FE96AFF0-3E71-9356-0D30-A582BA859A09}"/>
              </a:ext>
            </a:extLst>
          </p:cNvPr>
          <p:cNvSpPr/>
          <p:nvPr/>
        </p:nvSpPr>
        <p:spPr>
          <a:xfrm rot="21219783">
            <a:off x="7608969" y="3872112"/>
            <a:ext cx="501636" cy="432445"/>
          </a:xfrm>
          <a:prstGeom prst="hexagon">
            <a:avLst/>
          </a:prstGeom>
          <a:solidFill>
            <a:srgbClr val="FF4B4B"/>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76" name="Organigramme : Connecteur 75">
            <a:extLst>
              <a:ext uri="{FF2B5EF4-FFF2-40B4-BE49-F238E27FC236}">
                <a16:creationId xmlns:a16="http://schemas.microsoft.com/office/drawing/2014/main" id="{3EAB03EB-EC01-7FCE-62F9-88AA1646C3F4}"/>
              </a:ext>
            </a:extLst>
          </p:cNvPr>
          <p:cNvSpPr/>
          <p:nvPr/>
        </p:nvSpPr>
        <p:spPr>
          <a:xfrm>
            <a:off x="904106" y="2580285"/>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Effluents</a:t>
            </a:r>
          </a:p>
        </p:txBody>
      </p:sp>
      <p:sp>
        <p:nvSpPr>
          <p:cNvPr id="77" name="Hexagone 76">
            <a:hlinkClick r:id="rId5" action="ppaction://hlinksldjump"/>
            <a:extLst>
              <a:ext uri="{FF2B5EF4-FFF2-40B4-BE49-F238E27FC236}">
                <a16:creationId xmlns:a16="http://schemas.microsoft.com/office/drawing/2014/main" id="{E58B8DEE-1E32-2629-7F33-61C6F87FDBB0}"/>
              </a:ext>
            </a:extLst>
          </p:cNvPr>
          <p:cNvSpPr/>
          <p:nvPr/>
        </p:nvSpPr>
        <p:spPr>
          <a:xfrm>
            <a:off x="1619335" y="4173599"/>
            <a:ext cx="501636" cy="432445"/>
          </a:xfrm>
          <a:prstGeom prst="hexagon">
            <a:avLst/>
          </a:prstGeom>
          <a:solidFill>
            <a:srgbClr val="D2AA00"/>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78" name="Hexagone 77">
            <a:hlinkClick r:id="rId5" action="ppaction://hlinksldjump"/>
            <a:extLst>
              <a:ext uri="{FF2B5EF4-FFF2-40B4-BE49-F238E27FC236}">
                <a16:creationId xmlns:a16="http://schemas.microsoft.com/office/drawing/2014/main" id="{3EEF1F49-6026-C7EB-540C-AF0AF41C6D08}"/>
              </a:ext>
            </a:extLst>
          </p:cNvPr>
          <p:cNvSpPr/>
          <p:nvPr/>
        </p:nvSpPr>
        <p:spPr>
          <a:xfrm rot="1183462">
            <a:off x="2468183" y="3066359"/>
            <a:ext cx="501636" cy="432445"/>
          </a:xfrm>
          <a:prstGeom prst="hexagon">
            <a:avLst/>
          </a:prstGeom>
          <a:solidFill>
            <a:schemeClr val="accent1">
              <a:lumMod val="60000"/>
              <a:lumOff val="4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79" name="Hexagone 78">
            <a:hlinkClick r:id="rId5" action="ppaction://hlinksldjump"/>
            <a:extLst>
              <a:ext uri="{FF2B5EF4-FFF2-40B4-BE49-F238E27FC236}">
                <a16:creationId xmlns:a16="http://schemas.microsoft.com/office/drawing/2014/main" id="{7DB3B04A-4158-2B93-4D40-44BEE8D1849D}"/>
              </a:ext>
            </a:extLst>
          </p:cNvPr>
          <p:cNvSpPr/>
          <p:nvPr/>
        </p:nvSpPr>
        <p:spPr>
          <a:xfrm rot="1795918">
            <a:off x="2031076" y="2508864"/>
            <a:ext cx="501636" cy="432445"/>
          </a:xfrm>
          <a:prstGeom prst="hexagon">
            <a:avLst/>
          </a:prstGeom>
          <a:solidFill>
            <a:srgbClr val="D66B00"/>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80" name="Hexagone 79">
            <a:hlinkClick r:id="rId5" action="ppaction://hlinksldjump"/>
            <a:extLst>
              <a:ext uri="{FF2B5EF4-FFF2-40B4-BE49-F238E27FC236}">
                <a16:creationId xmlns:a16="http://schemas.microsoft.com/office/drawing/2014/main" id="{4660DF27-A6D2-7DD2-7900-512A0BD7F77C}"/>
              </a:ext>
            </a:extLst>
          </p:cNvPr>
          <p:cNvSpPr/>
          <p:nvPr/>
        </p:nvSpPr>
        <p:spPr>
          <a:xfrm rot="19990409">
            <a:off x="1200105" y="2487425"/>
            <a:ext cx="501636" cy="432445"/>
          </a:xfrm>
          <a:prstGeom prst="hexagon">
            <a:avLst/>
          </a:prstGeom>
          <a:solidFill>
            <a:schemeClr val="accent6">
              <a:lumMod val="60000"/>
              <a:lumOff val="4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81" name="Hexagone 80">
            <a:hlinkClick r:id="rId5" action="ppaction://hlinksldjump"/>
            <a:extLst>
              <a:ext uri="{FF2B5EF4-FFF2-40B4-BE49-F238E27FC236}">
                <a16:creationId xmlns:a16="http://schemas.microsoft.com/office/drawing/2014/main" id="{3A398714-63FE-FC09-944C-7CC6E7791A42}"/>
              </a:ext>
            </a:extLst>
          </p:cNvPr>
          <p:cNvSpPr/>
          <p:nvPr/>
        </p:nvSpPr>
        <p:spPr>
          <a:xfrm rot="20439231">
            <a:off x="724587" y="3082846"/>
            <a:ext cx="501636" cy="432445"/>
          </a:xfrm>
          <a:prstGeom prst="hexagon">
            <a:avLst/>
          </a:prstGeom>
          <a:solidFill>
            <a:schemeClr val="accent2">
              <a:lumMod val="40000"/>
              <a:lumOff val="6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82" name="Hexagone 81">
            <a:hlinkClick r:id="rId5" action="ppaction://hlinksldjump"/>
            <a:extLst>
              <a:ext uri="{FF2B5EF4-FFF2-40B4-BE49-F238E27FC236}">
                <a16:creationId xmlns:a16="http://schemas.microsoft.com/office/drawing/2014/main" id="{A0227FEA-04DA-3589-822D-865DC79F54FB}"/>
              </a:ext>
            </a:extLst>
          </p:cNvPr>
          <p:cNvSpPr/>
          <p:nvPr/>
        </p:nvSpPr>
        <p:spPr>
          <a:xfrm rot="18505202">
            <a:off x="2332549" y="3831667"/>
            <a:ext cx="501636" cy="432445"/>
          </a:xfrm>
          <a:prstGeom prst="hexagon">
            <a:avLst/>
          </a:prstGeom>
          <a:solidFill>
            <a:schemeClr val="accent5">
              <a:lumMod val="40000"/>
              <a:lumOff val="60000"/>
            </a:schemeClr>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83" name="Hexagone 82">
            <a:hlinkClick r:id="rId5" action="ppaction://hlinksldjump"/>
            <a:extLst>
              <a:ext uri="{FF2B5EF4-FFF2-40B4-BE49-F238E27FC236}">
                <a16:creationId xmlns:a16="http://schemas.microsoft.com/office/drawing/2014/main" id="{40527A74-0426-B1A6-0F68-57BCE0DB1A4A}"/>
              </a:ext>
            </a:extLst>
          </p:cNvPr>
          <p:cNvSpPr/>
          <p:nvPr/>
        </p:nvSpPr>
        <p:spPr>
          <a:xfrm rot="21219783">
            <a:off x="903009" y="3862616"/>
            <a:ext cx="501636" cy="432445"/>
          </a:xfrm>
          <a:prstGeom prst="hexagon">
            <a:avLst/>
          </a:prstGeom>
          <a:solidFill>
            <a:srgbClr val="FF4B4B"/>
          </a:solidFill>
          <a:ln>
            <a:solidFill>
              <a:schemeClr val="accent6">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7" name="ZoneTexte 26">
            <a:extLst>
              <a:ext uri="{FF2B5EF4-FFF2-40B4-BE49-F238E27FC236}">
                <a16:creationId xmlns:a16="http://schemas.microsoft.com/office/drawing/2014/main" id="{1B1630F2-CE8D-615E-F77E-19FBAA19A9FC}"/>
              </a:ext>
            </a:extLst>
          </p:cNvPr>
          <p:cNvSpPr txBox="1"/>
          <p:nvPr/>
        </p:nvSpPr>
        <p:spPr>
          <a:xfrm>
            <a:off x="10646460" y="648057"/>
            <a:ext cx="1448957"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100" i="1" u="sng"/>
              <a:t>Légende des</a:t>
            </a:r>
          </a:p>
          <a:p>
            <a:pPr algn="ctr"/>
            <a:r>
              <a:rPr lang="fr-FR" sz="1100" i="1" u="sng"/>
              <a:t>niveaux de formation</a:t>
            </a:r>
          </a:p>
        </p:txBody>
      </p:sp>
      <p:sp>
        <p:nvSpPr>
          <p:cNvPr id="3" name="Hexagone 2">
            <a:extLst>
              <a:ext uri="{FF2B5EF4-FFF2-40B4-BE49-F238E27FC236}">
                <a16:creationId xmlns:a16="http://schemas.microsoft.com/office/drawing/2014/main" id="{7AC5301F-E24E-23A1-120B-B922F87509F4}"/>
              </a:ext>
            </a:extLst>
          </p:cNvPr>
          <p:cNvSpPr/>
          <p:nvPr/>
        </p:nvSpPr>
        <p:spPr>
          <a:xfrm>
            <a:off x="10956575" y="2693611"/>
            <a:ext cx="857536" cy="739256"/>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800" b="1">
                <a:ln w="0"/>
                <a:solidFill>
                  <a:schemeClr val="tx1"/>
                </a:solidFill>
                <a:effectLst>
                  <a:outerShdw blurRad="38100" dist="19050" dir="2700000" algn="tl" rotWithShape="0">
                    <a:schemeClr val="dk1">
                      <a:alpha val="40000"/>
                    </a:schemeClr>
                  </a:outerShdw>
                </a:effectLst>
              </a:rPr>
              <a:t>BTS ACSE</a:t>
            </a:r>
          </a:p>
        </p:txBody>
      </p:sp>
      <p:sp>
        <p:nvSpPr>
          <p:cNvPr id="8" name="Hexagone 7">
            <a:extLst>
              <a:ext uri="{FF2B5EF4-FFF2-40B4-BE49-F238E27FC236}">
                <a16:creationId xmlns:a16="http://schemas.microsoft.com/office/drawing/2014/main" id="{F8899FEC-D48E-3A15-E63B-D8C09A4153D7}"/>
              </a:ext>
            </a:extLst>
          </p:cNvPr>
          <p:cNvSpPr/>
          <p:nvPr/>
        </p:nvSpPr>
        <p:spPr>
          <a:xfrm>
            <a:off x="10942171" y="1885267"/>
            <a:ext cx="857536" cy="739256"/>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800" b="1">
                <a:ln w="0"/>
                <a:solidFill>
                  <a:schemeClr val="tx1"/>
                </a:solidFill>
                <a:effectLst>
                  <a:outerShdw blurRad="38100" dist="19050" dir="2700000" algn="tl" rotWithShape="0">
                    <a:schemeClr val="dk1">
                      <a:alpha val="40000"/>
                    </a:schemeClr>
                  </a:outerShdw>
                </a:effectLst>
              </a:rPr>
              <a:t>BAC PRO CGEA</a:t>
            </a:r>
          </a:p>
        </p:txBody>
      </p:sp>
      <p:sp>
        <p:nvSpPr>
          <p:cNvPr id="10" name="Hexagone 9">
            <a:extLst>
              <a:ext uri="{FF2B5EF4-FFF2-40B4-BE49-F238E27FC236}">
                <a16:creationId xmlns:a16="http://schemas.microsoft.com/office/drawing/2014/main" id="{5FD70FFA-BF7C-5ABA-5D48-EE37F9C3A60D}"/>
              </a:ext>
            </a:extLst>
          </p:cNvPr>
          <p:cNvSpPr/>
          <p:nvPr/>
        </p:nvSpPr>
        <p:spPr>
          <a:xfrm>
            <a:off x="10942171" y="4304400"/>
            <a:ext cx="857536" cy="739256"/>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800" b="1">
                <a:ln w="0"/>
                <a:solidFill>
                  <a:schemeClr val="tx1"/>
                </a:solidFill>
                <a:effectLst>
                  <a:outerShdw blurRad="38100" dist="19050" dir="2700000" algn="tl" rotWithShape="0">
                    <a:schemeClr val="dk1">
                      <a:alpha val="40000"/>
                    </a:schemeClr>
                  </a:outerShdw>
                </a:effectLst>
              </a:rPr>
              <a:t>CAP</a:t>
            </a:r>
          </a:p>
        </p:txBody>
      </p:sp>
      <p:sp>
        <p:nvSpPr>
          <p:cNvPr id="12" name="Hexagone 11">
            <a:extLst>
              <a:ext uri="{FF2B5EF4-FFF2-40B4-BE49-F238E27FC236}">
                <a16:creationId xmlns:a16="http://schemas.microsoft.com/office/drawing/2014/main" id="{998A14E2-908D-4EA8-A1EE-C25248312D68}"/>
              </a:ext>
            </a:extLst>
          </p:cNvPr>
          <p:cNvSpPr/>
          <p:nvPr/>
        </p:nvSpPr>
        <p:spPr>
          <a:xfrm>
            <a:off x="10942171" y="1082318"/>
            <a:ext cx="857536" cy="739256"/>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800" b="1">
                <a:ln w="0"/>
                <a:solidFill>
                  <a:schemeClr val="tx1"/>
                </a:solidFill>
                <a:effectLst>
                  <a:outerShdw blurRad="38100" dist="19050" dir="2700000" algn="tl" rotWithShape="0">
                    <a:schemeClr val="dk1">
                      <a:alpha val="40000"/>
                    </a:schemeClr>
                  </a:outerShdw>
                </a:effectLst>
              </a:rPr>
              <a:t>BAC TECHNO STAV</a:t>
            </a:r>
          </a:p>
        </p:txBody>
      </p:sp>
      <p:sp>
        <p:nvSpPr>
          <p:cNvPr id="14" name="Hexagone 13">
            <a:extLst>
              <a:ext uri="{FF2B5EF4-FFF2-40B4-BE49-F238E27FC236}">
                <a16:creationId xmlns:a16="http://schemas.microsoft.com/office/drawing/2014/main" id="{0233C380-B07F-9C32-3B24-FB2116082F69}"/>
              </a:ext>
            </a:extLst>
          </p:cNvPr>
          <p:cNvSpPr/>
          <p:nvPr/>
        </p:nvSpPr>
        <p:spPr>
          <a:xfrm>
            <a:off x="10955747" y="5911332"/>
            <a:ext cx="857536" cy="739256"/>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800" b="1">
                <a:ln w="0"/>
                <a:solidFill>
                  <a:schemeClr val="tx1"/>
                </a:solidFill>
                <a:effectLst>
                  <a:outerShdw blurRad="38100" dist="19050" dir="2700000" algn="tl" rotWithShape="0">
                    <a:schemeClr val="dk1">
                      <a:alpha val="40000"/>
                    </a:schemeClr>
                  </a:outerShdw>
                </a:effectLst>
              </a:rPr>
              <a:t>BPREA</a:t>
            </a:r>
          </a:p>
        </p:txBody>
      </p:sp>
      <p:sp>
        <p:nvSpPr>
          <p:cNvPr id="16" name="Hexagone 15">
            <a:extLst>
              <a:ext uri="{FF2B5EF4-FFF2-40B4-BE49-F238E27FC236}">
                <a16:creationId xmlns:a16="http://schemas.microsoft.com/office/drawing/2014/main" id="{BC6F8393-262F-68EE-4E5E-FD33937FC3A3}"/>
              </a:ext>
            </a:extLst>
          </p:cNvPr>
          <p:cNvSpPr/>
          <p:nvPr/>
        </p:nvSpPr>
        <p:spPr>
          <a:xfrm>
            <a:off x="10956575" y="3501955"/>
            <a:ext cx="857536" cy="739256"/>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800" b="1">
                <a:ln w="0"/>
                <a:solidFill>
                  <a:schemeClr val="tx1"/>
                </a:solidFill>
                <a:effectLst>
                  <a:outerShdw blurRad="38100" dist="19050" dir="2700000" algn="tl" rotWithShape="0">
                    <a:schemeClr val="dk1">
                      <a:alpha val="40000"/>
                    </a:schemeClr>
                  </a:outerShdw>
                </a:effectLst>
              </a:rPr>
              <a:t>BTS PA</a:t>
            </a:r>
          </a:p>
        </p:txBody>
      </p:sp>
      <p:sp>
        <p:nvSpPr>
          <p:cNvPr id="25" name="Hexagone 24">
            <a:extLst>
              <a:ext uri="{FF2B5EF4-FFF2-40B4-BE49-F238E27FC236}">
                <a16:creationId xmlns:a16="http://schemas.microsoft.com/office/drawing/2014/main" id="{913C5DB0-8067-7C19-6BDA-09295C57C031}"/>
              </a:ext>
            </a:extLst>
          </p:cNvPr>
          <p:cNvSpPr/>
          <p:nvPr/>
        </p:nvSpPr>
        <p:spPr>
          <a:xfrm>
            <a:off x="10955747" y="5112744"/>
            <a:ext cx="857536" cy="739256"/>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800" b="1">
                <a:ln w="0"/>
                <a:solidFill>
                  <a:schemeClr val="tx1"/>
                </a:solidFill>
                <a:effectLst>
                  <a:outerShdw blurRad="38100" dist="19050" dir="2700000" algn="tl" rotWithShape="0">
                    <a:schemeClr val="dk1">
                      <a:alpha val="40000"/>
                    </a:schemeClr>
                  </a:outerShdw>
                </a:effectLst>
              </a:rPr>
              <a:t>BPA</a:t>
            </a:r>
          </a:p>
        </p:txBody>
      </p:sp>
      <p:cxnSp>
        <p:nvCxnSpPr>
          <p:cNvPr id="29" name="Connecteur droit 28">
            <a:extLst>
              <a:ext uri="{FF2B5EF4-FFF2-40B4-BE49-F238E27FC236}">
                <a16:creationId xmlns:a16="http://schemas.microsoft.com/office/drawing/2014/main" id="{431D6C84-ED88-AB41-6A5C-E0CCC90D7A62}"/>
              </a:ext>
            </a:extLst>
          </p:cNvPr>
          <p:cNvCxnSpPr>
            <a:cxnSpLocks/>
          </p:cNvCxnSpPr>
          <p:nvPr/>
        </p:nvCxnSpPr>
        <p:spPr>
          <a:xfrm>
            <a:off x="10523620" y="648057"/>
            <a:ext cx="0" cy="6002531"/>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88075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52A5C-836F-A686-D7EF-291F94E6E26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F291FF7-0F84-681F-7352-B8508E8CC689}"/>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B45B16B9-6500-27F1-3496-7196A115E1A1}"/>
              </a:ext>
            </a:extLst>
          </p:cNvPr>
          <p:cNvSpPr txBox="1"/>
          <p:nvPr/>
        </p:nvSpPr>
        <p:spPr>
          <a:xfrm>
            <a:off x="499672" y="27338"/>
            <a:ext cx="511973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LISTE DES ACTIVITÉS – Effluents</a:t>
            </a:r>
            <a:endParaRPr lang="fr-FR" b="1">
              <a:solidFill>
                <a:schemeClr val="bg1"/>
              </a:solidFill>
            </a:endParaRPr>
          </a:p>
        </p:txBody>
      </p:sp>
      <p:sp>
        <p:nvSpPr>
          <p:cNvPr id="19" name="Flèche : pentagone 18">
            <a:extLst>
              <a:ext uri="{FF2B5EF4-FFF2-40B4-BE49-F238E27FC236}">
                <a16:creationId xmlns:a16="http://schemas.microsoft.com/office/drawing/2014/main" id="{F0FB539E-7047-F1CA-1811-3AADAE8A38E4}"/>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Organigramme : Multidocument 2">
            <a:hlinkClick r:id="rId2" action="ppaction://hlinksldjump"/>
            <a:extLst>
              <a:ext uri="{FF2B5EF4-FFF2-40B4-BE49-F238E27FC236}">
                <a16:creationId xmlns:a16="http://schemas.microsoft.com/office/drawing/2014/main" id="{2E2B9249-7304-941C-C969-F56BF1E2E738}"/>
              </a:ext>
            </a:extLst>
          </p:cNvPr>
          <p:cNvSpPr/>
          <p:nvPr/>
        </p:nvSpPr>
        <p:spPr>
          <a:xfrm>
            <a:off x="1029393" y="2514600"/>
            <a:ext cx="2876203" cy="1828800"/>
          </a:xfrm>
          <a:prstGeom prst="flowChartMulti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i="1"/>
              <a:t>Vidéo interactive :</a:t>
            </a:r>
          </a:p>
          <a:p>
            <a:pPr algn="ctr"/>
            <a:r>
              <a:rPr lang="fr-FR" sz="1600"/>
              <a:t>Valorisation des effluents porcins sur les prairies dans le Massif central </a:t>
            </a:r>
          </a:p>
        </p:txBody>
      </p:sp>
      <p:sp>
        <p:nvSpPr>
          <p:cNvPr id="7" name="Organigramme : Multidocument 6">
            <a:hlinkClick r:id="rId2" action="ppaction://hlinksldjump"/>
            <a:extLst>
              <a:ext uri="{FF2B5EF4-FFF2-40B4-BE49-F238E27FC236}">
                <a16:creationId xmlns:a16="http://schemas.microsoft.com/office/drawing/2014/main" id="{C17E5F8B-C77B-23CF-F560-416E03281455}"/>
              </a:ext>
            </a:extLst>
          </p:cNvPr>
          <p:cNvSpPr/>
          <p:nvPr/>
        </p:nvSpPr>
        <p:spPr>
          <a:xfrm>
            <a:off x="4657785" y="1118198"/>
            <a:ext cx="2876203" cy="1828800"/>
          </a:xfrm>
          <a:prstGeom prst="flowChartMulti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i="1"/>
              <a:t>Vidéo interactive :</a:t>
            </a:r>
          </a:p>
          <a:p>
            <a:pPr algn="ctr"/>
            <a:r>
              <a:rPr lang="fr-FR" sz="1600" i="0" u="none" strike="noStrike">
                <a:solidFill>
                  <a:srgbClr val="000000"/>
                </a:solidFill>
                <a:effectLst/>
              </a:rPr>
              <a:t>Intérêt économique des effluents porcins pour les élevages mixtes</a:t>
            </a:r>
            <a:endParaRPr lang="fr-FR" sz="1600"/>
          </a:p>
        </p:txBody>
      </p:sp>
      <p:sp>
        <p:nvSpPr>
          <p:cNvPr id="8" name="Organigramme : Multidocument 7">
            <a:hlinkClick r:id="rId3" action="ppaction://hlinksldjump"/>
            <a:extLst>
              <a:ext uri="{FF2B5EF4-FFF2-40B4-BE49-F238E27FC236}">
                <a16:creationId xmlns:a16="http://schemas.microsoft.com/office/drawing/2014/main" id="{22E91442-56F9-B1C2-0C51-DE3337CA13EF}"/>
              </a:ext>
            </a:extLst>
          </p:cNvPr>
          <p:cNvSpPr/>
          <p:nvPr/>
        </p:nvSpPr>
        <p:spPr>
          <a:xfrm>
            <a:off x="4657785" y="3911002"/>
            <a:ext cx="2876203" cy="1828800"/>
          </a:xfrm>
          <a:prstGeom prst="flowChartMulti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i="1"/>
              <a:t>Activité :</a:t>
            </a:r>
          </a:p>
          <a:p>
            <a:pPr algn="ctr"/>
            <a:r>
              <a:rPr lang="fr-FR" sz="1600" i="0" u="none" strike="noStrike">
                <a:solidFill>
                  <a:srgbClr val="000000"/>
                </a:solidFill>
                <a:effectLst/>
              </a:rPr>
              <a:t>Proportion des effluents bovins-porcins </a:t>
            </a:r>
            <a:endParaRPr lang="fr-FR" sz="1600"/>
          </a:p>
        </p:txBody>
      </p:sp>
      <p:sp>
        <p:nvSpPr>
          <p:cNvPr id="9" name="Organigramme : Multidocument 8">
            <a:hlinkClick r:id="rId4" action="ppaction://hlinksldjump"/>
            <a:extLst>
              <a:ext uri="{FF2B5EF4-FFF2-40B4-BE49-F238E27FC236}">
                <a16:creationId xmlns:a16="http://schemas.microsoft.com/office/drawing/2014/main" id="{5CD22CCC-3B21-EC52-BC91-66749358C933}"/>
              </a:ext>
            </a:extLst>
          </p:cNvPr>
          <p:cNvSpPr/>
          <p:nvPr/>
        </p:nvSpPr>
        <p:spPr>
          <a:xfrm>
            <a:off x="8286177" y="2514600"/>
            <a:ext cx="2876203" cy="1828800"/>
          </a:xfrm>
          <a:prstGeom prst="flowChartMulti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i="1"/>
              <a:t>Activité :</a:t>
            </a:r>
          </a:p>
          <a:p>
            <a:pPr algn="ctr"/>
            <a:r>
              <a:rPr lang="fr-FR" sz="1600"/>
              <a:t>Avantages/Inconvénients</a:t>
            </a:r>
          </a:p>
        </p:txBody>
      </p:sp>
      <p:grpSp>
        <p:nvGrpSpPr>
          <p:cNvPr id="10" name="Groupe 9">
            <a:extLst>
              <a:ext uri="{FF2B5EF4-FFF2-40B4-BE49-F238E27FC236}">
                <a16:creationId xmlns:a16="http://schemas.microsoft.com/office/drawing/2014/main" id="{51694590-4362-3C77-1783-3207C0967F20}"/>
              </a:ext>
            </a:extLst>
          </p:cNvPr>
          <p:cNvGrpSpPr/>
          <p:nvPr/>
        </p:nvGrpSpPr>
        <p:grpSpPr>
          <a:xfrm>
            <a:off x="8264577" y="91614"/>
            <a:ext cx="2087235" cy="235697"/>
            <a:chOff x="2464028" y="4949423"/>
            <a:chExt cx="2087235" cy="235697"/>
          </a:xfrm>
        </p:grpSpPr>
        <p:sp>
          <p:nvSpPr>
            <p:cNvPr id="11" name="Hexagone 10">
              <a:extLst>
                <a:ext uri="{FF2B5EF4-FFF2-40B4-BE49-F238E27FC236}">
                  <a16:creationId xmlns:a16="http://schemas.microsoft.com/office/drawing/2014/main" id="{D0980AF4-2B6B-D338-5E81-1DDB02B4A592}"/>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2" name="Hexagone 11">
              <a:extLst>
                <a:ext uri="{FF2B5EF4-FFF2-40B4-BE49-F238E27FC236}">
                  <a16:creationId xmlns:a16="http://schemas.microsoft.com/office/drawing/2014/main" id="{4F034FC5-F0CE-6BE3-3F3C-F2CA5EC596BB}"/>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3" name="Hexagone 12">
              <a:extLst>
                <a:ext uri="{FF2B5EF4-FFF2-40B4-BE49-F238E27FC236}">
                  <a16:creationId xmlns:a16="http://schemas.microsoft.com/office/drawing/2014/main" id="{09B003E3-0C26-E847-F0E0-2F44DF998D0F}"/>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4" name="Hexagone 13">
              <a:extLst>
                <a:ext uri="{FF2B5EF4-FFF2-40B4-BE49-F238E27FC236}">
                  <a16:creationId xmlns:a16="http://schemas.microsoft.com/office/drawing/2014/main" id="{15B7319B-549B-DD0B-3AC2-1CF1A86C0674}"/>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792973A6-D748-CE05-727F-57A590A6343C}"/>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FD1411AE-30DE-F2F1-2850-FA9B35DBDF1E}"/>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20E02A28-43A5-C0E7-63DA-BDA6CAD01CEE}"/>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7" name="Organigramme : Terminateur 16">
            <a:hlinkClick r:id="rId5" action="ppaction://hlinksldjump"/>
            <a:extLst>
              <a:ext uri="{FF2B5EF4-FFF2-40B4-BE49-F238E27FC236}">
                <a16:creationId xmlns:a16="http://schemas.microsoft.com/office/drawing/2014/main" id="{FCA5DB03-509B-5BA6-38C9-742E8FAE988F}"/>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Tree>
    <p:extLst>
      <p:ext uri="{BB962C8B-B14F-4D97-AF65-F5344CB8AC3E}">
        <p14:creationId xmlns:p14="http://schemas.microsoft.com/office/powerpoint/2010/main" val="3333570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F9EA6-5DB2-4CBC-6EE2-308E9A24478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5DCD369-FAC5-8128-0DF2-5A6F709C31C2}"/>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D3A51CB0-342E-DF50-FCD9-6BAF582243C1}"/>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DEC2A733-993A-96C8-F491-A6FFD3F004CC}"/>
              </a:ext>
            </a:extLst>
          </p:cNvPr>
          <p:cNvSpPr txBox="1"/>
          <p:nvPr/>
        </p:nvSpPr>
        <p:spPr>
          <a:xfrm>
            <a:off x="499672" y="27338"/>
            <a:ext cx="38880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Effluents</a:t>
            </a:r>
          </a:p>
        </p:txBody>
      </p:sp>
      <p:grpSp>
        <p:nvGrpSpPr>
          <p:cNvPr id="4" name="Groupe 3">
            <a:extLst>
              <a:ext uri="{FF2B5EF4-FFF2-40B4-BE49-F238E27FC236}">
                <a16:creationId xmlns:a16="http://schemas.microsoft.com/office/drawing/2014/main" id="{46A6CA12-C5AA-0450-33DE-E892AAB0156B}"/>
              </a:ext>
            </a:extLst>
          </p:cNvPr>
          <p:cNvGrpSpPr/>
          <p:nvPr/>
        </p:nvGrpSpPr>
        <p:grpSpPr>
          <a:xfrm>
            <a:off x="11569822" y="6273461"/>
            <a:ext cx="488535" cy="481318"/>
            <a:chOff x="11569822" y="6273461"/>
            <a:chExt cx="488535" cy="481318"/>
          </a:xfrm>
        </p:grpSpPr>
        <p:pic>
          <p:nvPicPr>
            <p:cNvPr id="5" name="Graphique 64" descr="Notes Post-it avec un remplissage uni">
              <a:extLst>
                <a:ext uri="{FF2B5EF4-FFF2-40B4-BE49-F238E27FC236}">
                  <a16:creationId xmlns:a16="http://schemas.microsoft.com/office/drawing/2014/main" id="{E3DC7DBE-5144-6200-C9DD-50340BB91D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hlinkClick r:id="rId5" action="ppaction://hlinksldjump"/>
              <a:extLst>
                <a:ext uri="{FF2B5EF4-FFF2-40B4-BE49-F238E27FC236}">
                  <a16:creationId xmlns:a16="http://schemas.microsoft.com/office/drawing/2014/main" id="{54CC56CB-A3BC-1A6D-20A1-9B3BF7F3FBD3}"/>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pic>
        <p:nvPicPr>
          <p:cNvPr id="14" name="Graphique 13" descr="Présentation avec multimédia avec un remplissage uni">
            <a:extLst>
              <a:ext uri="{FF2B5EF4-FFF2-40B4-BE49-F238E27FC236}">
                <a16:creationId xmlns:a16="http://schemas.microsoft.com/office/drawing/2014/main" id="{CD4A7CAE-82DE-424B-BAC0-52A25E89B1A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80700" y="1355188"/>
            <a:ext cx="914400" cy="914400"/>
          </a:xfrm>
          <a:prstGeom prst="rect">
            <a:avLst/>
          </a:prstGeom>
        </p:spPr>
      </p:pic>
      <p:sp>
        <p:nvSpPr>
          <p:cNvPr id="18" name="ZoneTexte 17">
            <a:extLst>
              <a:ext uri="{FF2B5EF4-FFF2-40B4-BE49-F238E27FC236}">
                <a16:creationId xmlns:a16="http://schemas.microsoft.com/office/drawing/2014/main" id="{FDE56F45-37A3-99D0-0705-A2C5906A89AB}"/>
              </a:ext>
            </a:extLst>
          </p:cNvPr>
          <p:cNvSpPr txBox="1"/>
          <p:nvPr/>
        </p:nvSpPr>
        <p:spPr>
          <a:xfrm>
            <a:off x="2464028" y="1359096"/>
            <a:ext cx="8684660" cy="1200329"/>
          </a:xfrm>
          <a:prstGeom prst="rect">
            <a:avLst/>
          </a:prstGeom>
          <a:noFill/>
        </p:spPr>
        <p:txBody>
          <a:bodyPr wrap="square" rtlCol="0">
            <a:spAutoFit/>
          </a:bodyPr>
          <a:lstStyle/>
          <a:p>
            <a:r>
              <a:rPr lang="fr-FR" sz="2000"/>
              <a:t>Vidéo interactive sur la </a:t>
            </a:r>
            <a:r>
              <a:rPr lang="fr-FR" sz="2000" b="1"/>
              <a:t>« Valorisation des effluents porcins sur les prairies dans le Massif central </a:t>
            </a:r>
            <a:r>
              <a:rPr lang="fr-FR" sz="2000"/>
              <a:t>»</a:t>
            </a:r>
          </a:p>
          <a:p>
            <a:r>
              <a:rPr lang="fr-FR" sz="2000">
                <a:hlinkClick r:id="rId8"/>
              </a:rPr>
              <a:t>https://ladigitale.dev/digiquiz/q/6788251c8cc63</a:t>
            </a:r>
          </a:p>
          <a:p>
            <a:r>
              <a:rPr lang="fr-FR" sz="1200" i="1"/>
              <a:t>Modifiée d’après la ressource </a:t>
            </a:r>
            <a:r>
              <a:rPr lang="fr-FR" sz="1200" i="1" err="1"/>
              <a:t>Aporthe</a:t>
            </a:r>
            <a:r>
              <a:rPr lang="fr-FR" sz="1200" i="1"/>
              <a:t>, 2021d</a:t>
            </a:r>
          </a:p>
        </p:txBody>
      </p:sp>
      <p:grpSp>
        <p:nvGrpSpPr>
          <p:cNvPr id="23" name="Groupe 22">
            <a:extLst>
              <a:ext uri="{FF2B5EF4-FFF2-40B4-BE49-F238E27FC236}">
                <a16:creationId xmlns:a16="http://schemas.microsoft.com/office/drawing/2014/main" id="{884C8051-FF05-B566-2C3B-0D369D4E1437}"/>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12A1448D-7678-76DC-306D-CB4EF528CEC9}"/>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94159F29-90FF-3790-D359-72493964B3CA}"/>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AC614A36-CDB4-F92B-5742-5B4B95E49356}"/>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FB13DD27-84CF-E9C1-1BB2-8A71BB81BC4D}"/>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FA742B60-BD5A-459F-F018-98881B9D329B}"/>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C2BABFEA-0C7B-DD9F-FDE3-5B60E1778493}"/>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D452F82B-82F0-D25A-4E36-79826D7DEDA1}"/>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pic>
        <p:nvPicPr>
          <p:cNvPr id="26" name="Graphique 25" descr="Présentation avec multimédia avec un remplissage uni">
            <a:extLst>
              <a:ext uri="{FF2B5EF4-FFF2-40B4-BE49-F238E27FC236}">
                <a16:creationId xmlns:a16="http://schemas.microsoft.com/office/drawing/2014/main" id="{8387B882-5F57-FB41-C18E-2EA932119AA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80700" y="3844388"/>
            <a:ext cx="914400" cy="914400"/>
          </a:xfrm>
          <a:prstGeom prst="rect">
            <a:avLst/>
          </a:prstGeom>
        </p:spPr>
      </p:pic>
      <p:sp>
        <p:nvSpPr>
          <p:cNvPr id="27" name="ZoneTexte 26">
            <a:extLst>
              <a:ext uri="{FF2B5EF4-FFF2-40B4-BE49-F238E27FC236}">
                <a16:creationId xmlns:a16="http://schemas.microsoft.com/office/drawing/2014/main" id="{655FCD83-42F8-E11F-6865-D33596472614}"/>
              </a:ext>
            </a:extLst>
          </p:cNvPr>
          <p:cNvSpPr txBox="1"/>
          <p:nvPr/>
        </p:nvSpPr>
        <p:spPr>
          <a:xfrm>
            <a:off x="2464028" y="3848296"/>
            <a:ext cx="8684660" cy="1200329"/>
          </a:xfrm>
          <a:prstGeom prst="rect">
            <a:avLst/>
          </a:prstGeom>
          <a:noFill/>
        </p:spPr>
        <p:txBody>
          <a:bodyPr wrap="square" rtlCol="0">
            <a:spAutoFit/>
          </a:bodyPr>
          <a:lstStyle/>
          <a:p>
            <a:r>
              <a:rPr lang="fr-FR" sz="2000"/>
              <a:t>Vidéo interactive sur la </a:t>
            </a:r>
            <a:r>
              <a:rPr lang="fr-FR" sz="2000" b="1"/>
              <a:t>« </a:t>
            </a:r>
            <a:r>
              <a:rPr lang="fr-FR" sz="2000" b="1" i="0" u="none" strike="noStrike">
                <a:solidFill>
                  <a:srgbClr val="000000"/>
                </a:solidFill>
                <a:effectLst/>
              </a:rPr>
              <a:t>Intérêt économique des effluents porcins pour les élevages mixtes</a:t>
            </a:r>
            <a:r>
              <a:rPr lang="fr-FR" sz="2000" i="0" u="none" strike="noStrike">
                <a:solidFill>
                  <a:srgbClr val="000000"/>
                </a:solidFill>
                <a:effectLst/>
              </a:rPr>
              <a:t> </a:t>
            </a:r>
            <a:r>
              <a:rPr lang="fr-FR" sz="2000"/>
              <a:t>»</a:t>
            </a:r>
          </a:p>
          <a:p>
            <a:r>
              <a:rPr lang="fr-FR" sz="2000">
                <a:hlinkClick r:id="rId9"/>
              </a:rPr>
              <a:t>https://ladigitale.dev/digiquiz/q/678928d53f4c8</a:t>
            </a:r>
          </a:p>
          <a:p>
            <a:r>
              <a:rPr lang="fr-FR" sz="1200" i="1"/>
              <a:t>Modifiée d’après la ressource </a:t>
            </a:r>
            <a:r>
              <a:rPr lang="fr-FR" sz="1200" i="1" err="1"/>
              <a:t>Aporthe</a:t>
            </a:r>
            <a:r>
              <a:rPr lang="fr-FR" sz="1200" i="1"/>
              <a:t>, 2021b</a:t>
            </a:r>
          </a:p>
        </p:txBody>
      </p:sp>
      <p:grpSp>
        <p:nvGrpSpPr>
          <p:cNvPr id="10" name="Groupe 9">
            <a:extLst>
              <a:ext uri="{FF2B5EF4-FFF2-40B4-BE49-F238E27FC236}">
                <a16:creationId xmlns:a16="http://schemas.microsoft.com/office/drawing/2014/main" id="{855D0657-847C-D130-754C-7AF8A4C643D5}"/>
              </a:ext>
            </a:extLst>
          </p:cNvPr>
          <p:cNvGrpSpPr/>
          <p:nvPr/>
        </p:nvGrpSpPr>
        <p:grpSpPr>
          <a:xfrm>
            <a:off x="2464028" y="2765259"/>
            <a:ext cx="501554" cy="485232"/>
            <a:chOff x="8440623" y="5670614"/>
            <a:chExt cx="501554" cy="485232"/>
          </a:xfrm>
        </p:grpSpPr>
        <p:sp>
          <p:nvSpPr>
            <p:cNvPr id="12" name="Ellipse 11">
              <a:extLst>
                <a:ext uri="{FF2B5EF4-FFF2-40B4-BE49-F238E27FC236}">
                  <a16:creationId xmlns:a16="http://schemas.microsoft.com/office/drawing/2014/main" id="{2E74635D-79D7-92FB-31F9-56D6320B01D5}"/>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17" name="Graphique 16" descr="Santé mentale avec un remplissage uni">
              <a:extLst>
                <a:ext uri="{FF2B5EF4-FFF2-40B4-BE49-F238E27FC236}">
                  <a16:creationId xmlns:a16="http://schemas.microsoft.com/office/drawing/2014/main" id="{54275278-7918-A3C1-F5FB-5CA961C932F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462779" y="5676448"/>
              <a:ext cx="479398" cy="479398"/>
            </a:xfrm>
            <a:prstGeom prst="rect">
              <a:avLst/>
            </a:prstGeom>
          </p:spPr>
        </p:pic>
      </p:grpSp>
      <p:sp>
        <p:nvSpPr>
          <p:cNvPr id="24" name="ZoneTexte 23">
            <a:extLst>
              <a:ext uri="{FF2B5EF4-FFF2-40B4-BE49-F238E27FC236}">
                <a16:creationId xmlns:a16="http://schemas.microsoft.com/office/drawing/2014/main" id="{7D98CF03-039D-FC88-527D-E99A91BE4822}"/>
              </a:ext>
            </a:extLst>
          </p:cNvPr>
          <p:cNvSpPr txBox="1"/>
          <p:nvPr/>
        </p:nvSpPr>
        <p:spPr>
          <a:xfrm>
            <a:off x="3002974" y="2765259"/>
            <a:ext cx="8145714" cy="523220"/>
          </a:xfrm>
          <a:prstGeom prst="rect">
            <a:avLst/>
          </a:prstGeom>
          <a:noFill/>
        </p:spPr>
        <p:txBody>
          <a:bodyPr wrap="square" lIns="91440" tIns="45720" rIns="91440" bIns="45720" rtlCol="0" anchor="t">
            <a:spAutoFit/>
          </a:bodyPr>
          <a:lstStyle/>
          <a:p>
            <a:r>
              <a:rPr lang="fr-FR" sz="1400" i="1">
                <a:effectLst/>
              </a:rPr>
              <a:t>A la fin de la vidéo, l’apprenant est capable seul ou en groupe d’identifier sur </a:t>
            </a:r>
            <a:r>
              <a:rPr lang="fr-FR" sz="1400" i="1"/>
              <a:t>quel type de surface est</a:t>
            </a:r>
            <a:r>
              <a:rPr lang="fr-FR" sz="1400" i="1">
                <a:effectLst/>
              </a:rPr>
              <a:t> épandu le lisier porcin, ainsi que certains avantages et inconvénients de cette pratique</a:t>
            </a:r>
            <a:endParaRPr lang="fr-FR" sz="1400" i="1"/>
          </a:p>
        </p:txBody>
      </p:sp>
      <p:grpSp>
        <p:nvGrpSpPr>
          <p:cNvPr id="29" name="Groupe 28">
            <a:extLst>
              <a:ext uri="{FF2B5EF4-FFF2-40B4-BE49-F238E27FC236}">
                <a16:creationId xmlns:a16="http://schemas.microsoft.com/office/drawing/2014/main" id="{54B13255-BAF6-9EC9-24F2-F44C8D13D51F}"/>
              </a:ext>
            </a:extLst>
          </p:cNvPr>
          <p:cNvGrpSpPr/>
          <p:nvPr/>
        </p:nvGrpSpPr>
        <p:grpSpPr>
          <a:xfrm>
            <a:off x="2486184" y="5181895"/>
            <a:ext cx="501554" cy="485232"/>
            <a:chOff x="8440623" y="5670614"/>
            <a:chExt cx="501554" cy="485232"/>
          </a:xfrm>
        </p:grpSpPr>
        <p:sp>
          <p:nvSpPr>
            <p:cNvPr id="30" name="Ellipse 29">
              <a:extLst>
                <a:ext uri="{FF2B5EF4-FFF2-40B4-BE49-F238E27FC236}">
                  <a16:creationId xmlns:a16="http://schemas.microsoft.com/office/drawing/2014/main" id="{4A4AE1AC-D0C3-D096-282F-6A7A032B10B6}"/>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31" name="Graphique 30" descr="Santé mentale avec un remplissage uni">
              <a:extLst>
                <a:ext uri="{FF2B5EF4-FFF2-40B4-BE49-F238E27FC236}">
                  <a16:creationId xmlns:a16="http://schemas.microsoft.com/office/drawing/2014/main" id="{00B7237C-2807-B6D9-72A1-672E7850A49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462779" y="5676448"/>
              <a:ext cx="479398" cy="479398"/>
            </a:xfrm>
            <a:prstGeom prst="rect">
              <a:avLst/>
            </a:prstGeom>
          </p:spPr>
        </p:pic>
      </p:grpSp>
      <p:sp>
        <p:nvSpPr>
          <p:cNvPr id="32" name="ZoneTexte 31">
            <a:extLst>
              <a:ext uri="{FF2B5EF4-FFF2-40B4-BE49-F238E27FC236}">
                <a16:creationId xmlns:a16="http://schemas.microsoft.com/office/drawing/2014/main" id="{EC9898AE-5696-FFD8-6E93-60E7FB2A8C3E}"/>
              </a:ext>
            </a:extLst>
          </p:cNvPr>
          <p:cNvSpPr txBox="1"/>
          <p:nvPr/>
        </p:nvSpPr>
        <p:spPr>
          <a:xfrm>
            <a:off x="3025130" y="5181895"/>
            <a:ext cx="8145714" cy="523220"/>
          </a:xfrm>
          <a:prstGeom prst="rect">
            <a:avLst/>
          </a:prstGeom>
          <a:noFill/>
        </p:spPr>
        <p:txBody>
          <a:bodyPr wrap="square" lIns="91440" tIns="45720" rIns="91440" bIns="45720" rtlCol="0" anchor="t">
            <a:spAutoFit/>
          </a:bodyPr>
          <a:lstStyle/>
          <a:p>
            <a:r>
              <a:rPr lang="fr-FR" sz="1400" i="1">
                <a:effectLst/>
              </a:rPr>
              <a:t>A la fin de la vidéo, l’apprenant est capable seul ou en groupe d’identifier quelques intérêts économiques des effluents, ainsi que de formuler les points d’attention </a:t>
            </a:r>
            <a:r>
              <a:rPr lang="fr-FR" sz="1400" i="1"/>
              <a:t>quant </a:t>
            </a:r>
            <a:r>
              <a:rPr lang="fr-FR" sz="1400" i="1">
                <a:effectLst/>
              </a:rPr>
              <a:t>à l’épandage de lisier porcin</a:t>
            </a:r>
            <a:endParaRPr lang="fr-FR" sz="1400" i="1"/>
          </a:p>
        </p:txBody>
      </p:sp>
      <p:sp>
        <p:nvSpPr>
          <p:cNvPr id="2" name="Organigramme : Terminateur 1">
            <a:hlinkClick r:id="rId12" action="ppaction://hlinksldjump"/>
            <a:extLst>
              <a:ext uri="{FF2B5EF4-FFF2-40B4-BE49-F238E27FC236}">
                <a16:creationId xmlns:a16="http://schemas.microsoft.com/office/drawing/2014/main" id="{1D7BEB8A-F4F5-6E1F-D50F-E6B7FD01C85C}"/>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3" name="ZoneTexte 2">
            <a:extLst>
              <a:ext uri="{FF2B5EF4-FFF2-40B4-BE49-F238E27FC236}">
                <a16:creationId xmlns:a16="http://schemas.microsoft.com/office/drawing/2014/main" id="{A941F5BF-3DA2-11DE-5BB5-1666D3AE2DF1}"/>
              </a:ext>
            </a:extLst>
          </p:cNvPr>
          <p:cNvSpPr txBox="1"/>
          <p:nvPr/>
        </p:nvSpPr>
        <p:spPr>
          <a:xfrm>
            <a:off x="456152" y="648057"/>
            <a:ext cx="8684660" cy="400110"/>
          </a:xfrm>
          <a:prstGeom prst="rect">
            <a:avLst/>
          </a:prstGeom>
          <a:noFill/>
        </p:spPr>
        <p:txBody>
          <a:bodyPr wrap="square" lIns="91440" tIns="45720" rIns="91440" bIns="45720" rtlCol="0" anchor="t">
            <a:spAutoFit/>
          </a:bodyPr>
          <a:lstStyle/>
          <a:p>
            <a:r>
              <a:rPr lang="fr-FR" sz="2000" b="1"/>
              <a:t>Activité :</a:t>
            </a:r>
            <a:r>
              <a:rPr lang="fr-FR" sz="2000"/>
              <a:t> Répondre aux questions intégrées dans la vidéo</a:t>
            </a:r>
          </a:p>
        </p:txBody>
      </p:sp>
      <p:sp>
        <p:nvSpPr>
          <p:cNvPr id="36" name="Organigramme : Multidocument 35">
            <a:hlinkClick r:id="rId13" action="ppaction://hlinksldjump"/>
            <a:extLst>
              <a:ext uri="{FF2B5EF4-FFF2-40B4-BE49-F238E27FC236}">
                <a16:creationId xmlns:a16="http://schemas.microsoft.com/office/drawing/2014/main" id="{EAB237FB-E8ED-B266-E42A-88EC5EFF9799}"/>
              </a:ext>
            </a:extLst>
          </p:cNvPr>
          <p:cNvSpPr/>
          <p:nvPr/>
        </p:nvSpPr>
        <p:spPr>
          <a:xfrm>
            <a:off x="133643"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4152205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D0DC8-BE1F-E4ED-86B3-CAFB627FB0E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1DA4AB9-A50E-94DF-8FAF-EDC0CCE043B5}"/>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9BBC32C2-C485-CF75-9025-BF09C27AAD9F}"/>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D9BC46CA-EABF-9495-2D67-8125A8C996D6}"/>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3" action="ppaction://hlinksldjump"/>
              <a:extLst>
                <a:ext uri="{FF2B5EF4-FFF2-40B4-BE49-F238E27FC236}">
                  <a16:creationId xmlns:a16="http://schemas.microsoft.com/office/drawing/2014/main" id="{6D78E6FD-735E-0D38-3690-C17A99B22EF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11603519" y="6274305"/>
              <a:ext cx="447112" cy="475549"/>
            </a:xfrm>
            <a:prstGeom prst="rect">
              <a:avLst/>
            </a:prstGeom>
          </p:spPr>
        </p:pic>
        <p:sp>
          <p:nvSpPr>
            <p:cNvPr id="11" name="Ellipse 10">
              <a:hlinkClick r:id="rId3" action="ppaction://hlinksldjump"/>
              <a:extLst>
                <a:ext uri="{FF2B5EF4-FFF2-40B4-BE49-F238E27FC236}">
                  <a16:creationId xmlns:a16="http://schemas.microsoft.com/office/drawing/2014/main" id="{B3568CFF-F487-872F-496C-BC25850FB463}"/>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sp>
        <p:nvSpPr>
          <p:cNvPr id="18" name="ZoneTexte 17">
            <a:extLst>
              <a:ext uri="{FF2B5EF4-FFF2-40B4-BE49-F238E27FC236}">
                <a16:creationId xmlns:a16="http://schemas.microsoft.com/office/drawing/2014/main" id="{DC36EA64-5DBF-8AB4-DB9F-B185D96F9EE6}"/>
              </a:ext>
            </a:extLst>
          </p:cNvPr>
          <p:cNvSpPr txBox="1"/>
          <p:nvPr/>
        </p:nvSpPr>
        <p:spPr>
          <a:xfrm>
            <a:off x="246752" y="5873864"/>
            <a:ext cx="6625707" cy="307777"/>
          </a:xfrm>
          <a:prstGeom prst="rect">
            <a:avLst/>
          </a:prstGeom>
          <a:noFill/>
        </p:spPr>
        <p:txBody>
          <a:bodyPr wrap="square" lIns="91440" tIns="45720" rIns="91440" bIns="45720" rtlCol="0" anchor="t">
            <a:spAutoFit/>
          </a:bodyPr>
          <a:lstStyle/>
          <a:p>
            <a:r>
              <a:rPr lang="fr-FR" sz="1400" u="sng"/>
              <a:t>Chiffres moyens basés sur une enquête de 40 exploitations mixtes du Massif central</a:t>
            </a:r>
          </a:p>
        </p:txBody>
      </p:sp>
      <p:grpSp>
        <p:nvGrpSpPr>
          <p:cNvPr id="23" name="Groupe 22">
            <a:extLst>
              <a:ext uri="{FF2B5EF4-FFF2-40B4-BE49-F238E27FC236}">
                <a16:creationId xmlns:a16="http://schemas.microsoft.com/office/drawing/2014/main" id="{386BDF9B-B7CE-5CCA-5917-A80B28588701}"/>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4C573F8C-91B5-C5BD-CAAE-CB787C133589}"/>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8B1C110C-7D3C-01EB-B17A-1BDDB15CECE6}"/>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DDF10660-5F51-AC4F-1633-C11A53F8C293}"/>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74F721E3-9D3A-4300-29E4-CBB632799FDD}"/>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9FD6C93D-322E-ED72-EF4D-522CD97B49C6}"/>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0BD111F4-3A69-6CD2-FE7E-11FA28EF915F}"/>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829A8EE6-7A80-2B34-1D22-10A5CA542A5E}"/>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2" name="ZoneTexte 1">
            <a:extLst>
              <a:ext uri="{FF2B5EF4-FFF2-40B4-BE49-F238E27FC236}">
                <a16:creationId xmlns:a16="http://schemas.microsoft.com/office/drawing/2014/main" id="{8CDDF490-3B47-E82D-183A-1AA852DE2F46}"/>
              </a:ext>
            </a:extLst>
          </p:cNvPr>
          <p:cNvSpPr txBox="1"/>
          <p:nvPr/>
        </p:nvSpPr>
        <p:spPr>
          <a:xfrm>
            <a:off x="428365" y="659522"/>
            <a:ext cx="10758993" cy="400110"/>
          </a:xfrm>
          <a:prstGeom prst="rect">
            <a:avLst/>
          </a:prstGeom>
          <a:noFill/>
        </p:spPr>
        <p:txBody>
          <a:bodyPr wrap="square" lIns="91440" tIns="45720" rIns="91440" bIns="45720" rtlCol="0" anchor="t">
            <a:spAutoFit/>
          </a:bodyPr>
          <a:lstStyle/>
          <a:p>
            <a:r>
              <a:rPr lang="fr-FR" sz="2000" b="1"/>
              <a:t>Activité :</a:t>
            </a:r>
            <a:r>
              <a:rPr lang="fr-FR" sz="2000"/>
              <a:t> Replacer les chiffres au bon endroit sur le schéma</a:t>
            </a:r>
          </a:p>
        </p:txBody>
      </p:sp>
      <p:pic>
        <p:nvPicPr>
          <p:cNvPr id="3" name="Image 2" descr="Une image contenant texte, capture d’écran, Police, conception&#10;&#10;Le contenu généré par l’IA peut être incorrect.">
            <a:extLst>
              <a:ext uri="{FF2B5EF4-FFF2-40B4-BE49-F238E27FC236}">
                <a16:creationId xmlns:a16="http://schemas.microsoft.com/office/drawing/2014/main" id="{47936016-C46E-C38D-D0B5-BC4339BAC6C4}"/>
              </a:ext>
            </a:extLst>
          </p:cNvPr>
          <p:cNvPicPr>
            <a:picLocks noChangeAspect="1"/>
          </p:cNvPicPr>
          <p:nvPr/>
        </p:nvPicPr>
        <p:blipFill>
          <a:blip r:embed="rId6"/>
          <a:stretch>
            <a:fillRect/>
          </a:stretch>
        </p:blipFill>
        <p:spPr>
          <a:xfrm>
            <a:off x="322724" y="1845038"/>
            <a:ext cx="6381750" cy="3933825"/>
          </a:xfrm>
          <a:prstGeom prst="rect">
            <a:avLst/>
          </a:prstGeom>
        </p:spPr>
      </p:pic>
      <p:sp>
        <p:nvSpPr>
          <p:cNvPr id="10" name="ZoneTexte 9">
            <a:extLst>
              <a:ext uri="{FF2B5EF4-FFF2-40B4-BE49-F238E27FC236}">
                <a16:creationId xmlns:a16="http://schemas.microsoft.com/office/drawing/2014/main" id="{485B7E3A-11A5-F8DE-6062-F8240F2CEFCD}"/>
              </a:ext>
            </a:extLst>
          </p:cNvPr>
          <p:cNvSpPr txBox="1"/>
          <p:nvPr/>
        </p:nvSpPr>
        <p:spPr>
          <a:xfrm>
            <a:off x="7684378" y="4152083"/>
            <a:ext cx="611241" cy="307777"/>
          </a:xfrm>
          <a:prstGeom prst="rect">
            <a:avLst/>
          </a:prstGeom>
          <a:noFill/>
          <a:ln>
            <a:solidFill>
              <a:srgbClr val="663300"/>
            </a:solidFill>
          </a:ln>
        </p:spPr>
        <p:txBody>
          <a:bodyPr wrap="square" lIns="91440" tIns="45720" rIns="91440" bIns="45720" rtlCol="0" anchor="t">
            <a:spAutoFit/>
          </a:bodyPr>
          <a:lstStyle/>
          <a:p>
            <a:pPr algn="ctr"/>
            <a:r>
              <a:rPr lang="fr-FR" sz="1400" b="1"/>
              <a:t>655</a:t>
            </a:r>
            <a:endParaRPr lang="fr-FR" sz="1400"/>
          </a:p>
        </p:txBody>
      </p:sp>
      <p:sp>
        <p:nvSpPr>
          <p:cNvPr id="12" name="ZoneTexte 11">
            <a:extLst>
              <a:ext uri="{FF2B5EF4-FFF2-40B4-BE49-F238E27FC236}">
                <a16:creationId xmlns:a16="http://schemas.microsoft.com/office/drawing/2014/main" id="{A978DC84-1630-FAF5-DB94-D51B3383C2F7}"/>
              </a:ext>
            </a:extLst>
          </p:cNvPr>
          <p:cNvSpPr txBox="1"/>
          <p:nvPr/>
        </p:nvSpPr>
        <p:spPr>
          <a:xfrm>
            <a:off x="8408039" y="3770550"/>
            <a:ext cx="596864" cy="307777"/>
          </a:xfrm>
          <a:prstGeom prst="rect">
            <a:avLst/>
          </a:prstGeom>
          <a:noFill/>
          <a:ln>
            <a:solidFill>
              <a:srgbClr val="663300"/>
            </a:solidFill>
          </a:ln>
        </p:spPr>
        <p:txBody>
          <a:bodyPr wrap="square" lIns="91440" tIns="45720" rIns="91440" bIns="45720" rtlCol="0" anchor="t">
            <a:spAutoFit/>
          </a:bodyPr>
          <a:lstStyle/>
          <a:p>
            <a:pPr algn="ctr"/>
            <a:r>
              <a:rPr lang="fr-FR" sz="1400" b="1"/>
              <a:t>370</a:t>
            </a:r>
            <a:endParaRPr lang="fr-FR" sz="1400"/>
          </a:p>
        </p:txBody>
      </p:sp>
      <p:sp>
        <p:nvSpPr>
          <p:cNvPr id="17" name="ZoneTexte 16">
            <a:extLst>
              <a:ext uri="{FF2B5EF4-FFF2-40B4-BE49-F238E27FC236}">
                <a16:creationId xmlns:a16="http://schemas.microsoft.com/office/drawing/2014/main" id="{9989BBB3-5332-3593-751B-3F39F9287E3F}"/>
              </a:ext>
            </a:extLst>
          </p:cNvPr>
          <p:cNvSpPr txBox="1"/>
          <p:nvPr/>
        </p:nvSpPr>
        <p:spPr>
          <a:xfrm>
            <a:off x="9566482" y="3770550"/>
            <a:ext cx="603786" cy="307777"/>
          </a:xfrm>
          <a:prstGeom prst="rect">
            <a:avLst/>
          </a:prstGeom>
          <a:noFill/>
          <a:ln>
            <a:solidFill>
              <a:srgbClr val="663300"/>
            </a:solidFill>
          </a:ln>
        </p:spPr>
        <p:txBody>
          <a:bodyPr wrap="square" lIns="91440" tIns="45720" rIns="91440" bIns="45720" rtlCol="0" anchor="t">
            <a:spAutoFit/>
          </a:bodyPr>
          <a:lstStyle/>
          <a:p>
            <a:pPr algn="ctr"/>
            <a:r>
              <a:rPr lang="fr-FR" sz="1400" b="1"/>
              <a:t>1500</a:t>
            </a:r>
            <a:endParaRPr lang="fr-FR" sz="1400"/>
          </a:p>
        </p:txBody>
      </p:sp>
      <p:sp>
        <p:nvSpPr>
          <p:cNvPr id="24" name="ZoneTexte 23">
            <a:extLst>
              <a:ext uri="{FF2B5EF4-FFF2-40B4-BE49-F238E27FC236}">
                <a16:creationId xmlns:a16="http://schemas.microsoft.com/office/drawing/2014/main" id="{1C4B30CD-E571-C14B-54D8-5AC9613C7BA7}"/>
              </a:ext>
            </a:extLst>
          </p:cNvPr>
          <p:cNvSpPr txBox="1"/>
          <p:nvPr/>
        </p:nvSpPr>
        <p:spPr>
          <a:xfrm>
            <a:off x="9084840" y="4152082"/>
            <a:ext cx="603786" cy="307777"/>
          </a:xfrm>
          <a:prstGeom prst="rect">
            <a:avLst/>
          </a:prstGeom>
          <a:noFill/>
          <a:ln>
            <a:solidFill>
              <a:srgbClr val="663300"/>
            </a:solidFill>
          </a:ln>
        </p:spPr>
        <p:txBody>
          <a:bodyPr wrap="square" lIns="91440" tIns="45720" rIns="91440" bIns="45720" rtlCol="0" anchor="t">
            <a:spAutoFit/>
          </a:bodyPr>
          <a:lstStyle/>
          <a:p>
            <a:pPr algn="ctr"/>
            <a:r>
              <a:rPr lang="fr-FR" sz="1400" b="1"/>
              <a:t>25</a:t>
            </a:r>
            <a:endParaRPr lang="fr-FR" sz="1400"/>
          </a:p>
        </p:txBody>
      </p:sp>
      <p:sp>
        <p:nvSpPr>
          <p:cNvPr id="25" name="ZoneTexte 24">
            <a:extLst>
              <a:ext uri="{FF2B5EF4-FFF2-40B4-BE49-F238E27FC236}">
                <a16:creationId xmlns:a16="http://schemas.microsoft.com/office/drawing/2014/main" id="{B92FF770-37DF-B003-83C7-BF739E6269EB}"/>
              </a:ext>
            </a:extLst>
          </p:cNvPr>
          <p:cNvSpPr txBox="1"/>
          <p:nvPr/>
        </p:nvSpPr>
        <p:spPr>
          <a:xfrm>
            <a:off x="9183316" y="5316210"/>
            <a:ext cx="603786" cy="307777"/>
          </a:xfrm>
          <a:prstGeom prst="rect">
            <a:avLst/>
          </a:prstGeom>
          <a:noFill/>
          <a:ln>
            <a:solidFill>
              <a:srgbClr val="663300"/>
            </a:solidFill>
          </a:ln>
        </p:spPr>
        <p:txBody>
          <a:bodyPr wrap="square" lIns="91440" tIns="45720" rIns="91440" bIns="45720" rtlCol="0" anchor="t">
            <a:spAutoFit/>
          </a:bodyPr>
          <a:lstStyle/>
          <a:p>
            <a:pPr algn="ctr"/>
            <a:r>
              <a:rPr lang="fr-FR" sz="1400" b="1"/>
              <a:t>75%</a:t>
            </a:r>
            <a:endParaRPr lang="fr-FR" sz="1400"/>
          </a:p>
        </p:txBody>
      </p:sp>
      <p:sp>
        <p:nvSpPr>
          <p:cNvPr id="28" name="ZoneTexte 27">
            <a:extLst>
              <a:ext uri="{FF2B5EF4-FFF2-40B4-BE49-F238E27FC236}">
                <a16:creationId xmlns:a16="http://schemas.microsoft.com/office/drawing/2014/main" id="{9545800F-C336-5D86-ACC8-69A5A5B62544}"/>
              </a:ext>
            </a:extLst>
          </p:cNvPr>
          <p:cNvSpPr txBox="1"/>
          <p:nvPr/>
        </p:nvSpPr>
        <p:spPr>
          <a:xfrm>
            <a:off x="8154535" y="5316211"/>
            <a:ext cx="603786" cy="307777"/>
          </a:xfrm>
          <a:prstGeom prst="rect">
            <a:avLst/>
          </a:prstGeom>
          <a:noFill/>
          <a:ln>
            <a:solidFill>
              <a:srgbClr val="663300"/>
            </a:solidFill>
          </a:ln>
        </p:spPr>
        <p:txBody>
          <a:bodyPr wrap="square" lIns="91440" tIns="45720" rIns="91440" bIns="45720" rtlCol="0" anchor="t">
            <a:spAutoFit/>
          </a:bodyPr>
          <a:lstStyle/>
          <a:p>
            <a:pPr algn="ctr"/>
            <a:r>
              <a:rPr lang="fr-FR" sz="1400" b="1"/>
              <a:t>25%</a:t>
            </a:r>
          </a:p>
        </p:txBody>
      </p:sp>
      <p:sp>
        <p:nvSpPr>
          <p:cNvPr id="29" name="ZoneTexte 28">
            <a:extLst>
              <a:ext uri="{FF2B5EF4-FFF2-40B4-BE49-F238E27FC236}">
                <a16:creationId xmlns:a16="http://schemas.microsoft.com/office/drawing/2014/main" id="{BCFB28E2-4438-BC71-49A0-2AF94C49AAC2}"/>
              </a:ext>
            </a:extLst>
          </p:cNvPr>
          <p:cNvSpPr txBox="1"/>
          <p:nvPr/>
        </p:nvSpPr>
        <p:spPr>
          <a:xfrm>
            <a:off x="9748026" y="4863589"/>
            <a:ext cx="603786" cy="307777"/>
          </a:xfrm>
          <a:prstGeom prst="rect">
            <a:avLst/>
          </a:prstGeom>
          <a:noFill/>
          <a:ln>
            <a:solidFill>
              <a:srgbClr val="663300"/>
            </a:solidFill>
          </a:ln>
        </p:spPr>
        <p:txBody>
          <a:bodyPr wrap="square" lIns="91440" tIns="45720" rIns="91440" bIns="45720" rtlCol="0" anchor="t">
            <a:spAutoFit/>
          </a:bodyPr>
          <a:lstStyle/>
          <a:p>
            <a:pPr algn="ctr"/>
            <a:r>
              <a:rPr lang="fr-FR" sz="1400" b="1"/>
              <a:t>50%</a:t>
            </a:r>
          </a:p>
        </p:txBody>
      </p:sp>
      <p:sp>
        <p:nvSpPr>
          <p:cNvPr id="30" name="ZoneTexte 29">
            <a:extLst>
              <a:ext uri="{FF2B5EF4-FFF2-40B4-BE49-F238E27FC236}">
                <a16:creationId xmlns:a16="http://schemas.microsoft.com/office/drawing/2014/main" id="{58417EF2-73CB-1EF3-2441-0F60FB467260}"/>
              </a:ext>
            </a:extLst>
          </p:cNvPr>
          <p:cNvSpPr txBox="1"/>
          <p:nvPr/>
        </p:nvSpPr>
        <p:spPr>
          <a:xfrm>
            <a:off x="7717091" y="4864121"/>
            <a:ext cx="603786" cy="307777"/>
          </a:xfrm>
          <a:prstGeom prst="rect">
            <a:avLst/>
          </a:prstGeom>
          <a:noFill/>
          <a:ln>
            <a:solidFill>
              <a:srgbClr val="663300"/>
            </a:solidFill>
          </a:ln>
        </p:spPr>
        <p:txBody>
          <a:bodyPr wrap="square" lIns="91440" tIns="45720" rIns="91440" bIns="45720" rtlCol="0" anchor="t">
            <a:spAutoFit/>
          </a:bodyPr>
          <a:lstStyle/>
          <a:p>
            <a:pPr algn="ctr"/>
            <a:r>
              <a:rPr lang="fr-FR" sz="1400" b="1"/>
              <a:t>40%</a:t>
            </a:r>
          </a:p>
        </p:txBody>
      </p:sp>
      <p:sp>
        <p:nvSpPr>
          <p:cNvPr id="31" name="ZoneTexte 30">
            <a:extLst>
              <a:ext uri="{FF2B5EF4-FFF2-40B4-BE49-F238E27FC236}">
                <a16:creationId xmlns:a16="http://schemas.microsoft.com/office/drawing/2014/main" id="{B2BF9D6F-982F-CB50-05E9-E8D4FB4A2332}"/>
              </a:ext>
            </a:extLst>
          </p:cNvPr>
          <p:cNvSpPr txBox="1"/>
          <p:nvPr/>
        </p:nvSpPr>
        <p:spPr>
          <a:xfrm>
            <a:off x="8647359" y="4863589"/>
            <a:ext cx="603786" cy="307777"/>
          </a:xfrm>
          <a:prstGeom prst="rect">
            <a:avLst/>
          </a:prstGeom>
          <a:noFill/>
          <a:ln>
            <a:solidFill>
              <a:srgbClr val="663300"/>
            </a:solidFill>
          </a:ln>
        </p:spPr>
        <p:txBody>
          <a:bodyPr wrap="square" lIns="91440" tIns="45720" rIns="91440" bIns="45720" rtlCol="0" anchor="t">
            <a:spAutoFit/>
          </a:bodyPr>
          <a:lstStyle/>
          <a:p>
            <a:pPr algn="ctr"/>
            <a:r>
              <a:rPr lang="fr-FR" sz="1400" b="1"/>
              <a:t>10%</a:t>
            </a:r>
          </a:p>
        </p:txBody>
      </p:sp>
      <p:sp>
        <p:nvSpPr>
          <p:cNvPr id="32" name="ZoneTexte 31">
            <a:extLst>
              <a:ext uri="{FF2B5EF4-FFF2-40B4-BE49-F238E27FC236}">
                <a16:creationId xmlns:a16="http://schemas.microsoft.com/office/drawing/2014/main" id="{8E138A54-C33A-8936-EF8E-E8A7930BCB9E}"/>
              </a:ext>
            </a:extLst>
          </p:cNvPr>
          <p:cNvSpPr txBox="1"/>
          <p:nvPr/>
        </p:nvSpPr>
        <p:spPr>
          <a:xfrm>
            <a:off x="6704474" y="1970567"/>
            <a:ext cx="4996775" cy="738664"/>
          </a:xfrm>
          <a:prstGeom prst="rect">
            <a:avLst/>
          </a:prstGeom>
          <a:noFill/>
        </p:spPr>
        <p:txBody>
          <a:bodyPr wrap="square" lIns="91440" tIns="45720" rIns="91440" bIns="45720" rtlCol="0" anchor="t">
            <a:spAutoFit/>
          </a:bodyPr>
          <a:lstStyle/>
          <a:p>
            <a:pPr algn="just"/>
            <a:r>
              <a:rPr lang="fr-FR" sz="1400" b="1"/>
              <a:t>Lisier :</a:t>
            </a:r>
            <a:r>
              <a:rPr lang="fr-FR" sz="1400"/>
              <a:t> </a:t>
            </a:r>
            <a:r>
              <a:rPr lang="fr-FR" sz="1400">
                <a:latin typeface="Aptos"/>
                <a:ea typeface="Roboto"/>
                <a:cs typeface="Roboto"/>
              </a:rPr>
              <a:t>effluent agricole, principalement issu des élevages de porcs, de bovins et de volailles. Sa composition est majoritairement liquide</a:t>
            </a:r>
            <a:endParaRPr lang="fr-FR" sz="1400">
              <a:latin typeface="Aptos"/>
            </a:endParaRPr>
          </a:p>
        </p:txBody>
      </p:sp>
      <p:sp>
        <p:nvSpPr>
          <p:cNvPr id="33" name="ZoneTexte 32">
            <a:extLst>
              <a:ext uri="{FF2B5EF4-FFF2-40B4-BE49-F238E27FC236}">
                <a16:creationId xmlns:a16="http://schemas.microsoft.com/office/drawing/2014/main" id="{4E29F70D-5EC8-9031-149C-58B31826643E}"/>
              </a:ext>
            </a:extLst>
          </p:cNvPr>
          <p:cNvSpPr txBox="1"/>
          <p:nvPr/>
        </p:nvSpPr>
        <p:spPr>
          <a:xfrm>
            <a:off x="6708975" y="2797832"/>
            <a:ext cx="4948681" cy="738664"/>
          </a:xfrm>
          <a:prstGeom prst="rect">
            <a:avLst/>
          </a:prstGeom>
          <a:noFill/>
        </p:spPr>
        <p:txBody>
          <a:bodyPr wrap="square" lIns="91440" tIns="45720" rIns="91440" bIns="45720" rtlCol="0" anchor="t">
            <a:spAutoFit/>
          </a:bodyPr>
          <a:lstStyle/>
          <a:p>
            <a:pPr algn="just"/>
            <a:r>
              <a:rPr lang="fr-FR" sz="1400" b="1"/>
              <a:t>Fumier :</a:t>
            </a:r>
            <a:r>
              <a:rPr lang="fr-FR" sz="1400"/>
              <a:t> </a:t>
            </a:r>
            <a:r>
              <a:rPr lang="fr-FR" sz="1400">
                <a:ea typeface="+mn-lt"/>
                <a:cs typeface="+mn-lt"/>
              </a:rPr>
              <a:t>matériau solide ou semi-solide composé de déchets de matière organique, issus d'excréments solides et d'urines d'animaux associés à de la litière absorbante</a:t>
            </a:r>
            <a:endParaRPr lang="fr-FR" sz="1400"/>
          </a:p>
        </p:txBody>
      </p:sp>
      <p:sp>
        <p:nvSpPr>
          <p:cNvPr id="14" name="ZoneTexte 13">
            <a:extLst>
              <a:ext uri="{FF2B5EF4-FFF2-40B4-BE49-F238E27FC236}">
                <a16:creationId xmlns:a16="http://schemas.microsoft.com/office/drawing/2014/main" id="{4413AB64-DDBC-29C2-8F7C-BB738BFB94AA}"/>
              </a:ext>
            </a:extLst>
          </p:cNvPr>
          <p:cNvSpPr txBox="1"/>
          <p:nvPr/>
        </p:nvSpPr>
        <p:spPr>
          <a:xfrm>
            <a:off x="497697" y="32700"/>
            <a:ext cx="729232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Effluents : Proportions entre lisier et fumier bovins-porcins </a:t>
            </a:r>
          </a:p>
        </p:txBody>
      </p:sp>
      <p:grpSp>
        <p:nvGrpSpPr>
          <p:cNvPr id="8" name="Groupe 7">
            <a:extLst>
              <a:ext uri="{FF2B5EF4-FFF2-40B4-BE49-F238E27FC236}">
                <a16:creationId xmlns:a16="http://schemas.microsoft.com/office/drawing/2014/main" id="{86DFD37D-DFC3-16E5-361D-5097133FD81C}"/>
              </a:ext>
            </a:extLst>
          </p:cNvPr>
          <p:cNvGrpSpPr/>
          <p:nvPr/>
        </p:nvGrpSpPr>
        <p:grpSpPr>
          <a:xfrm>
            <a:off x="456152" y="1151237"/>
            <a:ext cx="501554" cy="485232"/>
            <a:chOff x="8440623" y="5670614"/>
            <a:chExt cx="501554" cy="485232"/>
          </a:xfrm>
        </p:grpSpPr>
        <p:sp>
          <p:nvSpPr>
            <p:cNvPr id="27" name="Ellipse 26">
              <a:extLst>
                <a:ext uri="{FF2B5EF4-FFF2-40B4-BE49-F238E27FC236}">
                  <a16:creationId xmlns:a16="http://schemas.microsoft.com/office/drawing/2014/main" id="{77253C20-7A4B-CCD4-7C14-21FB8EE225AA}"/>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34" name="Graphique 33" descr="Santé mentale avec un remplissage uni">
              <a:extLst>
                <a:ext uri="{FF2B5EF4-FFF2-40B4-BE49-F238E27FC236}">
                  <a16:creationId xmlns:a16="http://schemas.microsoft.com/office/drawing/2014/main" id="{35DCAECE-56BB-1943-1C88-1FA3328575E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62779" y="5676448"/>
              <a:ext cx="479398" cy="479398"/>
            </a:xfrm>
            <a:prstGeom prst="rect">
              <a:avLst/>
            </a:prstGeom>
          </p:spPr>
        </p:pic>
      </p:grpSp>
      <p:sp>
        <p:nvSpPr>
          <p:cNvPr id="35" name="ZoneTexte 34">
            <a:extLst>
              <a:ext uri="{FF2B5EF4-FFF2-40B4-BE49-F238E27FC236}">
                <a16:creationId xmlns:a16="http://schemas.microsoft.com/office/drawing/2014/main" id="{A58443AF-EB8F-E30D-4586-CBE9CE013275}"/>
              </a:ext>
            </a:extLst>
          </p:cNvPr>
          <p:cNvSpPr txBox="1"/>
          <p:nvPr/>
        </p:nvSpPr>
        <p:spPr>
          <a:xfrm>
            <a:off x="995098" y="1151237"/>
            <a:ext cx="8145714" cy="523220"/>
          </a:xfrm>
          <a:prstGeom prst="rect">
            <a:avLst/>
          </a:prstGeom>
          <a:noFill/>
        </p:spPr>
        <p:txBody>
          <a:bodyPr wrap="square" lIns="91440" tIns="45720" rIns="91440" bIns="45720" rtlCol="0" anchor="t">
            <a:spAutoFit/>
          </a:bodyPr>
          <a:lstStyle/>
          <a:p>
            <a:r>
              <a:rPr lang="fr-FR" sz="1400" i="1">
                <a:effectLst/>
              </a:rPr>
              <a:t>A la fin de l</a:t>
            </a:r>
            <a:r>
              <a:rPr lang="fr-FR" sz="1400" i="1"/>
              <a:t>’activité</a:t>
            </a:r>
            <a:r>
              <a:rPr lang="fr-FR" sz="1400" i="1">
                <a:effectLst/>
              </a:rPr>
              <a:t>, l’apprenant est capable</a:t>
            </a:r>
            <a:r>
              <a:rPr lang="fr-FR" sz="1400" i="1"/>
              <a:t>  d'identifier, seul ou en groupe,  un ordre de grandeur  de la quantité d'effluents produites dans une exploitation mixte et de la proportion des types d'ateliers.</a:t>
            </a:r>
          </a:p>
        </p:txBody>
      </p:sp>
      <p:sp>
        <p:nvSpPr>
          <p:cNvPr id="26" name="Organigramme : Terminateur 25">
            <a:hlinkClick r:id="rId9" action="ppaction://hlinksldjump"/>
            <a:extLst>
              <a:ext uri="{FF2B5EF4-FFF2-40B4-BE49-F238E27FC236}">
                <a16:creationId xmlns:a16="http://schemas.microsoft.com/office/drawing/2014/main" id="{945243C6-121A-E303-D389-B9A5F5D605AA}"/>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Flèche : pentagone 8">
            <a:hlinkClick r:id="rId10" action="ppaction://hlinksldjump"/>
            <a:extLst>
              <a:ext uri="{FF2B5EF4-FFF2-40B4-BE49-F238E27FC236}">
                <a16:creationId xmlns:a16="http://schemas.microsoft.com/office/drawing/2014/main" id="{D644AB4E-2161-6E39-113D-8DE7A6948A2E}"/>
              </a:ext>
            </a:extLst>
          </p:cNvPr>
          <p:cNvSpPr/>
          <p:nvPr/>
        </p:nvSpPr>
        <p:spPr>
          <a:xfrm>
            <a:off x="633741" y="6355695"/>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Suivant (1/2)</a:t>
            </a:r>
          </a:p>
        </p:txBody>
      </p:sp>
      <p:sp>
        <p:nvSpPr>
          <p:cNvPr id="37" name="Organigramme : Multidocument 36">
            <a:hlinkClick r:id="rId11" action="ppaction://hlinksldjump"/>
            <a:extLst>
              <a:ext uri="{FF2B5EF4-FFF2-40B4-BE49-F238E27FC236}">
                <a16:creationId xmlns:a16="http://schemas.microsoft.com/office/drawing/2014/main" id="{0AD036AD-6A6C-BC9C-FFD0-E9F3660F71A8}"/>
              </a:ext>
            </a:extLst>
          </p:cNvPr>
          <p:cNvSpPr/>
          <p:nvPr/>
        </p:nvSpPr>
        <p:spPr>
          <a:xfrm>
            <a:off x="141369" y="6372732"/>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36" name="ZoneTexte 35">
            <a:extLst>
              <a:ext uri="{FF2B5EF4-FFF2-40B4-BE49-F238E27FC236}">
                <a16:creationId xmlns:a16="http://schemas.microsoft.com/office/drawing/2014/main" id="{BD4D4F7C-47C5-1B3A-EBED-47BD037D9550}"/>
              </a:ext>
            </a:extLst>
          </p:cNvPr>
          <p:cNvSpPr txBox="1"/>
          <p:nvPr/>
        </p:nvSpPr>
        <p:spPr>
          <a:xfrm>
            <a:off x="9333495" y="6408731"/>
            <a:ext cx="2380249" cy="276999"/>
          </a:xfrm>
          <a:prstGeom prst="rect">
            <a:avLst/>
          </a:prstGeom>
          <a:noFill/>
        </p:spPr>
        <p:txBody>
          <a:bodyPr wrap="square" rtlCol="0">
            <a:spAutoFit/>
          </a:bodyPr>
          <a:lstStyle/>
          <a:p>
            <a:r>
              <a:rPr lang="fr-FR" sz="1200" u="none" strike="noStrike">
                <a:effectLst/>
              </a:rPr>
              <a:t>(Von Kerssenbrock </a:t>
            </a:r>
            <a:r>
              <a:rPr lang="fr-FR" sz="1200" i="1" u="none" strike="noStrike">
                <a:effectLst/>
              </a:rPr>
              <a:t>et al</a:t>
            </a:r>
            <a:r>
              <a:rPr lang="fr-FR" sz="1200" u="none" strike="noStrike">
                <a:effectLst/>
              </a:rPr>
              <a:t>, 2021)</a:t>
            </a:r>
            <a:endParaRPr lang="fr-FR" sz="1200"/>
          </a:p>
        </p:txBody>
      </p:sp>
    </p:spTree>
    <p:extLst>
      <p:ext uri="{BB962C8B-B14F-4D97-AF65-F5344CB8AC3E}">
        <p14:creationId xmlns:p14="http://schemas.microsoft.com/office/powerpoint/2010/main" val="670085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6235F-22CD-0072-340C-13EAD2981EFC}"/>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6D6E306-318D-4B91-6D45-84FAFBB393DE}"/>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3481A2F0-C6C4-7496-4D12-E101CEAC8403}"/>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02D66F2B-0439-8129-C5BF-DFD1E938CED6}"/>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D581BBE6-FF5A-768F-984B-8EED8C55258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hlinkClick r:id="rId2" action="ppaction://hlinksldjump"/>
              <a:extLst>
                <a:ext uri="{FF2B5EF4-FFF2-40B4-BE49-F238E27FC236}">
                  <a16:creationId xmlns:a16="http://schemas.microsoft.com/office/drawing/2014/main" id="{2606C564-0CA0-57D3-3FDB-F53452161A99}"/>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sp>
        <p:nvSpPr>
          <p:cNvPr id="18" name="ZoneTexte 17">
            <a:extLst>
              <a:ext uri="{FF2B5EF4-FFF2-40B4-BE49-F238E27FC236}">
                <a16:creationId xmlns:a16="http://schemas.microsoft.com/office/drawing/2014/main" id="{23C76D80-D605-AF2C-74CE-031C75C88707}"/>
              </a:ext>
            </a:extLst>
          </p:cNvPr>
          <p:cNvSpPr txBox="1"/>
          <p:nvPr/>
        </p:nvSpPr>
        <p:spPr>
          <a:xfrm>
            <a:off x="257168" y="5564221"/>
            <a:ext cx="10758993" cy="307777"/>
          </a:xfrm>
          <a:prstGeom prst="rect">
            <a:avLst/>
          </a:prstGeom>
          <a:noFill/>
        </p:spPr>
        <p:txBody>
          <a:bodyPr wrap="square" lIns="91440" tIns="45720" rIns="91440" bIns="45720" rtlCol="0" anchor="t">
            <a:spAutoFit/>
          </a:bodyPr>
          <a:lstStyle/>
          <a:p>
            <a:r>
              <a:rPr lang="fr-FR" sz="1400" u="sng"/>
              <a:t>Chiffres moyens basés sur une enquête de 40 exploitations mixtes du Massif central</a:t>
            </a:r>
          </a:p>
        </p:txBody>
      </p:sp>
      <p:grpSp>
        <p:nvGrpSpPr>
          <p:cNvPr id="23" name="Groupe 22">
            <a:extLst>
              <a:ext uri="{FF2B5EF4-FFF2-40B4-BE49-F238E27FC236}">
                <a16:creationId xmlns:a16="http://schemas.microsoft.com/office/drawing/2014/main" id="{E3EC3659-1D78-2028-1AF2-7EF980DA870D}"/>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70132228-1DFD-B102-CA1A-4ED03D16DA75}"/>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E6798EAE-935F-3DBC-9384-EBA638B26118}"/>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AA6CAB90-FF4F-F4ED-41A8-F173EC608460}"/>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B31BCBA2-7FE5-1196-DDFC-D5E5F07E314B}"/>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6FE1BAFB-067D-90BC-76C5-5AF810CF657E}"/>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A87CB355-43FF-2609-BC73-4AC8FCDB538C}"/>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3B69329B-B98D-2E93-CAF6-4D9EF387553E}"/>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2" name="ZoneTexte 1">
            <a:extLst>
              <a:ext uri="{FF2B5EF4-FFF2-40B4-BE49-F238E27FC236}">
                <a16:creationId xmlns:a16="http://schemas.microsoft.com/office/drawing/2014/main" id="{C575B958-EAB0-4C07-3749-0EF7DD28E437}"/>
              </a:ext>
            </a:extLst>
          </p:cNvPr>
          <p:cNvSpPr txBox="1"/>
          <p:nvPr/>
        </p:nvSpPr>
        <p:spPr>
          <a:xfrm>
            <a:off x="427142" y="691226"/>
            <a:ext cx="10758993" cy="400110"/>
          </a:xfrm>
          <a:prstGeom prst="rect">
            <a:avLst/>
          </a:prstGeom>
          <a:noFill/>
        </p:spPr>
        <p:txBody>
          <a:bodyPr wrap="square" lIns="91440" tIns="45720" rIns="91440" bIns="45720" rtlCol="0" anchor="t">
            <a:spAutoFit/>
          </a:bodyPr>
          <a:lstStyle/>
          <a:p>
            <a:r>
              <a:rPr lang="fr-FR" sz="2000" b="1"/>
              <a:t>Activité :</a:t>
            </a:r>
            <a:r>
              <a:rPr lang="fr-FR" sz="2000"/>
              <a:t> Replacer les chiffres au bon endroit sur le schéma</a:t>
            </a:r>
          </a:p>
        </p:txBody>
      </p:sp>
      <p:pic>
        <p:nvPicPr>
          <p:cNvPr id="14" name="Image 13" descr="Une image contenant texte, capture d’écran, Police&#10;&#10;Le contenu généré par l’IA peut être incorrect.">
            <a:extLst>
              <a:ext uri="{FF2B5EF4-FFF2-40B4-BE49-F238E27FC236}">
                <a16:creationId xmlns:a16="http://schemas.microsoft.com/office/drawing/2014/main" id="{986A1D2B-52A2-EE4F-1FF5-4E85C6988AA7}"/>
              </a:ext>
            </a:extLst>
          </p:cNvPr>
          <p:cNvPicPr>
            <a:picLocks noChangeAspect="1"/>
          </p:cNvPicPr>
          <p:nvPr/>
        </p:nvPicPr>
        <p:blipFill>
          <a:blip r:embed="rId5"/>
          <a:srcRect t="8365" r="261" b="-380"/>
          <a:stretch/>
        </p:blipFill>
        <p:spPr>
          <a:xfrm>
            <a:off x="427142" y="1569082"/>
            <a:ext cx="6022948" cy="3832057"/>
          </a:xfrm>
          <a:prstGeom prst="rect">
            <a:avLst/>
          </a:prstGeom>
        </p:spPr>
      </p:pic>
      <p:sp>
        <p:nvSpPr>
          <p:cNvPr id="26" name="ZoneTexte 25">
            <a:extLst>
              <a:ext uri="{FF2B5EF4-FFF2-40B4-BE49-F238E27FC236}">
                <a16:creationId xmlns:a16="http://schemas.microsoft.com/office/drawing/2014/main" id="{129F9F0B-0536-1657-3144-1AD711F2454E}"/>
              </a:ext>
            </a:extLst>
          </p:cNvPr>
          <p:cNvSpPr txBox="1"/>
          <p:nvPr/>
        </p:nvSpPr>
        <p:spPr>
          <a:xfrm>
            <a:off x="6471774" y="3570722"/>
            <a:ext cx="4126771" cy="307777"/>
          </a:xfrm>
          <a:prstGeom prst="rect">
            <a:avLst/>
          </a:prstGeom>
          <a:noFill/>
        </p:spPr>
        <p:txBody>
          <a:bodyPr wrap="square" lIns="91440" tIns="45720" rIns="91440" bIns="45720" rtlCol="0" anchor="t">
            <a:spAutoFit/>
          </a:bodyPr>
          <a:lstStyle/>
          <a:p>
            <a:r>
              <a:rPr lang="fr-FR" sz="1400" b="1"/>
              <a:t>Petites précisions :</a:t>
            </a:r>
            <a:r>
              <a:rPr lang="fr-FR" sz="1400"/>
              <a:t> </a:t>
            </a:r>
            <a:endParaRPr lang="fr-FR" sz="1050"/>
          </a:p>
        </p:txBody>
      </p:sp>
      <p:pic>
        <p:nvPicPr>
          <p:cNvPr id="27" name="Image 26" descr="Une image contenant texte, capture d’écran, Police&#10;&#10;Le contenu généré par l’IA peut être incorrect.">
            <a:extLst>
              <a:ext uri="{FF2B5EF4-FFF2-40B4-BE49-F238E27FC236}">
                <a16:creationId xmlns:a16="http://schemas.microsoft.com/office/drawing/2014/main" id="{F1AC1767-097B-70B4-D81D-FE04190E081C}"/>
              </a:ext>
            </a:extLst>
          </p:cNvPr>
          <p:cNvPicPr>
            <a:picLocks noChangeAspect="1"/>
          </p:cNvPicPr>
          <p:nvPr/>
        </p:nvPicPr>
        <p:blipFill>
          <a:blip r:embed="rId6"/>
          <a:stretch>
            <a:fillRect/>
          </a:stretch>
        </p:blipFill>
        <p:spPr>
          <a:xfrm>
            <a:off x="8324108" y="3635895"/>
            <a:ext cx="3377141" cy="1736372"/>
          </a:xfrm>
          <a:prstGeom prst="rect">
            <a:avLst/>
          </a:prstGeom>
        </p:spPr>
      </p:pic>
      <p:sp>
        <p:nvSpPr>
          <p:cNvPr id="3" name="ZoneTexte 2">
            <a:extLst>
              <a:ext uri="{FF2B5EF4-FFF2-40B4-BE49-F238E27FC236}">
                <a16:creationId xmlns:a16="http://schemas.microsoft.com/office/drawing/2014/main" id="{2A9BB80E-9646-AB78-B60B-5643B0E56237}"/>
              </a:ext>
            </a:extLst>
          </p:cNvPr>
          <p:cNvSpPr txBox="1"/>
          <p:nvPr/>
        </p:nvSpPr>
        <p:spPr>
          <a:xfrm>
            <a:off x="497697" y="32700"/>
            <a:ext cx="729232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Effluents : Proportions entre lisier et fumier bovins-porcins -- REPONSE</a:t>
            </a:r>
          </a:p>
        </p:txBody>
      </p:sp>
      <p:sp>
        <p:nvSpPr>
          <p:cNvPr id="8" name="Organigramme : Terminateur 7">
            <a:hlinkClick r:id="rId7" action="ppaction://hlinksldjump"/>
            <a:extLst>
              <a:ext uri="{FF2B5EF4-FFF2-40B4-BE49-F238E27FC236}">
                <a16:creationId xmlns:a16="http://schemas.microsoft.com/office/drawing/2014/main" id="{8954CD5E-604C-60AB-04BE-A5A32AF288DD}"/>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38" name="Flèche : pentagone 37">
            <a:hlinkClick r:id="rId8" action="ppaction://hlinksldjump"/>
            <a:extLst>
              <a:ext uri="{FF2B5EF4-FFF2-40B4-BE49-F238E27FC236}">
                <a16:creationId xmlns:a16="http://schemas.microsoft.com/office/drawing/2014/main" id="{26029615-0294-4BBC-F5C9-75CC9D6E2261}"/>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(2/2)</a:t>
            </a:r>
          </a:p>
        </p:txBody>
      </p:sp>
      <p:sp>
        <p:nvSpPr>
          <p:cNvPr id="40" name="Organigramme : Multidocument 39">
            <a:hlinkClick r:id="rId9" action="ppaction://hlinksldjump"/>
            <a:extLst>
              <a:ext uri="{FF2B5EF4-FFF2-40B4-BE49-F238E27FC236}">
                <a16:creationId xmlns:a16="http://schemas.microsoft.com/office/drawing/2014/main" id="{B3E3F8BA-7CB7-384D-BA64-466B03D38371}"/>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9" name="ZoneTexte 8">
            <a:extLst>
              <a:ext uri="{FF2B5EF4-FFF2-40B4-BE49-F238E27FC236}">
                <a16:creationId xmlns:a16="http://schemas.microsoft.com/office/drawing/2014/main" id="{C7BBD610-6C35-68D8-23B6-48B5BC7D8F07}"/>
              </a:ext>
            </a:extLst>
          </p:cNvPr>
          <p:cNvSpPr txBox="1"/>
          <p:nvPr/>
        </p:nvSpPr>
        <p:spPr>
          <a:xfrm>
            <a:off x="6704474" y="1634896"/>
            <a:ext cx="4996775" cy="738664"/>
          </a:xfrm>
          <a:prstGeom prst="rect">
            <a:avLst/>
          </a:prstGeom>
          <a:noFill/>
        </p:spPr>
        <p:txBody>
          <a:bodyPr wrap="square" lIns="91440" tIns="45720" rIns="91440" bIns="45720" rtlCol="0" anchor="t">
            <a:spAutoFit/>
          </a:bodyPr>
          <a:lstStyle/>
          <a:p>
            <a:pPr algn="just"/>
            <a:r>
              <a:rPr lang="fr-FR" sz="1400" b="1"/>
              <a:t>Lisier :</a:t>
            </a:r>
            <a:r>
              <a:rPr lang="fr-FR" sz="1400"/>
              <a:t> </a:t>
            </a:r>
            <a:r>
              <a:rPr lang="fr-FR" sz="1400">
                <a:latin typeface="Aptos"/>
                <a:ea typeface="Roboto"/>
                <a:cs typeface="Roboto"/>
              </a:rPr>
              <a:t>effluent agricole, principalement issu des élevages de porcs, de bovins et de volailles. Sa composition est majoritairement liquide</a:t>
            </a:r>
            <a:endParaRPr lang="fr-FR" sz="1400">
              <a:latin typeface="Aptos"/>
            </a:endParaRPr>
          </a:p>
        </p:txBody>
      </p:sp>
      <p:sp>
        <p:nvSpPr>
          <p:cNvPr id="10" name="ZoneTexte 9">
            <a:extLst>
              <a:ext uri="{FF2B5EF4-FFF2-40B4-BE49-F238E27FC236}">
                <a16:creationId xmlns:a16="http://schemas.microsoft.com/office/drawing/2014/main" id="{1EA890A7-36D5-CF5E-407D-5260881A35B7}"/>
              </a:ext>
            </a:extLst>
          </p:cNvPr>
          <p:cNvSpPr txBox="1"/>
          <p:nvPr/>
        </p:nvSpPr>
        <p:spPr>
          <a:xfrm>
            <a:off x="6708975" y="2462161"/>
            <a:ext cx="4948681" cy="738664"/>
          </a:xfrm>
          <a:prstGeom prst="rect">
            <a:avLst/>
          </a:prstGeom>
          <a:noFill/>
        </p:spPr>
        <p:txBody>
          <a:bodyPr wrap="square" lIns="91440" tIns="45720" rIns="91440" bIns="45720" rtlCol="0" anchor="t">
            <a:spAutoFit/>
          </a:bodyPr>
          <a:lstStyle/>
          <a:p>
            <a:pPr algn="just"/>
            <a:r>
              <a:rPr lang="fr-FR" sz="1400" b="1"/>
              <a:t>Fumier :</a:t>
            </a:r>
            <a:r>
              <a:rPr lang="fr-FR" sz="1400"/>
              <a:t> </a:t>
            </a:r>
            <a:r>
              <a:rPr lang="fr-FR" sz="1400">
                <a:ea typeface="+mn-lt"/>
                <a:cs typeface="+mn-lt"/>
              </a:rPr>
              <a:t>matériau solide ou semi-solide composé de déchets de matière organique, issus d'excréments solides et d'urines d'animaux associés à de la litière absorbante</a:t>
            </a:r>
            <a:endParaRPr lang="fr-FR" sz="1400"/>
          </a:p>
        </p:txBody>
      </p:sp>
      <p:sp>
        <p:nvSpPr>
          <p:cNvPr id="12" name="ZoneTexte 11">
            <a:extLst>
              <a:ext uri="{FF2B5EF4-FFF2-40B4-BE49-F238E27FC236}">
                <a16:creationId xmlns:a16="http://schemas.microsoft.com/office/drawing/2014/main" id="{4040EEA1-A3A0-5ACF-A29A-BB4A2D43B0C6}"/>
              </a:ext>
            </a:extLst>
          </p:cNvPr>
          <p:cNvSpPr txBox="1"/>
          <p:nvPr/>
        </p:nvSpPr>
        <p:spPr>
          <a:xfrm>
            <a:off x="9333495" y="6408731"/>
            <a:ext cx="2380249" cy="276999"/>
          </a:xfrm>
          <a:prstGeom prst="rect">
            <a:avLst/>
          </a:prstGeom>
          <a:noFill/>
        </p:spPr>
        <p:txBody>
          <a:bodyPr wrap="square" rtlCol="0">
            <a:spAutoFit/>
          </a:bodyPr>
          <a:lstStyle/>
          <a:p>
            <a:r>
              <a:rPr lang="fr-FR" sz="1200" u="none" strike="noStrike">
                <a:effectLst/>
              </a:rPr>
              <a:t>(Von Kerssenbrock </a:t>
            </a:r>
            <a:r>
              <a:rPr lang="fr-FR" sz="1200" i="1" u="none" strike="noStrike">
                <a:effectLst/>
              </a:rPr>
              <a:t>et al</a:t>
            </a:r>
            <a:r>
              <a:rPr lang="fr-FR" sz="1200" u="none" strike="noStrike">
                <a:effectLst/>
              </a:rPr>
              <a:t>, 2021)</a:t>
            </a:r>
            <a:endParaRPr lang="fr-FR" sz="1200"/>
          </a:p>
        </p:txBody>
      </p:sp>
    </p:spTree>
    <p:extLst>
      <p:ext uri="{BB962C8B-B14F-4D97-AF65-F5344CB8AC3E}">
        <p14:creationId xmlns:p14="http://schemas.microsoft.com/office/powerpoint/2010/main" val="3964215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70D91-1616-8323-7D50-842D5BD89C18}"/>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FB786764-7A13-09F6-232F-A3EB70076508}"/>
              </a:ext>
            </a:extLst>
          </p:cNvPr>
          <p:cNvSpPr/>
          <p:nvPr/>
        </p:nvSpPr>
        <p:spPr>
          <a:xfrm>
            <a:off x="421503" y="5032918"/>
            <a:ext cx="2627558" cy="12129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ectangle 29">
            <a:extLst>
              <a:ext uri="{FF2B5EF4-FFF2-40B4-BE49-F238E27FC236}">
                <a16:creationId xmlns:a16="http://schemas.microsoft.com/office/drawing/2014/main" id="{146BF71F-AC99-2CED-6A6E-C6812D64F096}"/>
              </a:ext>
            </a:extLst>
          </p:cNvPr>
          <p:cNvSpPr/>
          <p:nvPr/>
        </p:nvSpPr>
        <p:spPr>
          <a:xfrm>
            <a:off x="421503" y="3549757"/>
            <a:ext cx="2627558" cy="12129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a:extLst>
              <a:ext uri="{FF2B5EF4-FFF2-40B4-BE49-F238E27FC236}">
                <a16:creationId xmlns:a16="http://schemas.microsoft.com/office/drawing/2014/main" id="{990E3C14-2D5C-F15C-59A5-BF423044EE5D}"/>
              </a:ext>
            </a:extLst>
          </p:cNvPr>
          <p:cNvSpPr/>
          <p:nvPr/>
        </p:nvSpPr>
        <p:spPr>
          <a:xfrm>
            <a:off x="421503" y="2372518"/>
            <a:ext cx="2627558" cy="91286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BBD2EC10-3394-4723-BE5E-57EADCA9BFAC}"/>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39A79B5F-4347-A9F7-E407-5A063B9AD5E5}"/>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F2C24658-2F76-E1D0-5731-F6C486D686CC}"/>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3" action="ppaction://hlinksldjump"/>
              <a:extLst>
                <a:ext uri="{FF2B5EF4-FFF2-40B4-BE49-F238E27FC236}">
                  <a16:creationId xmlns:a16="http://schemas.microsoft.com/office/drawing/2014/main" id="{4F90621D-B4F6-1F75-05E7-80CB197BC7A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A50F0338-E6BD-AEE2-2FA3-3AA7BA799F88}"/>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BC6278E5-7920-AA67-5D6E-1872FCAFC661}"/>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F2802FE0-BA07-3802-98DE-10569E13993C}"/>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2D0EC8BB-EC6E-0392-3246-FA994E62C668}"/>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4C885AA0-C3D2-F5B4-B85A-D44D87ADC5CC}"/>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3945FF9A-4B00-12C3-5BC1-0A10A7EA46BC}"/>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17705144-84E0-437A-49B8-6A5B03D9CD2B}"/>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F6668354-2894-F0C8-801A-341FFCB06BB6}"/>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9FEF1E90-CEDB-569D-45E3-70F16DB8030F}"/>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2" name="ZoneTexte 1">
            <a:extLst>
              <a:ext uri="{FF2B5EF4-FFF2-40B4-BE49-F238E27FC236}">
                <a16:creationId xmlns:a16="http://schemas.microsoft.com/office/drawing/2014/main" id="{797EF045-1BCD-994A-7262-3C2233B69828}"/>
              </a:ext>
            </a:extLst>
          </p:cNvPr>
          <p:cNvSpPr txBox="1"/>
          <p:nvPr/>
        </p:nvSpPr>
        <p:spPr>
          <a:xfrm>
            <a:off x="424326" y="643730"/>
            <a:ext cx="9291438" cy="707886"/>
          </a:xfrm>
          <a:prstGeom prst="rect">
            <a:avLst/>
          </a:prstGeom>
          <a:noFill/>
        </p:spPr>
        <p:txBody>
          <a:bodyPr wrap="square" lIns="91440" tIns="45720" rIns="91440" bIns="45720" rtlCol="0" anchor="t">
            <a:spAutoFit/>
          </a:bodyPr>
          <a:lstStyle/>
          <a:p>
            <a:r>
              <a:rPr lang="fr-FR" sz="2000" b="1"/>
              <a:t>Activité :</a:t>
            </a:r>
            <a:r>
              <a:rPr lang="fr-FR" sz="2000"/>
              <a:t> Associer les cartes des stratégies liées à l'usage des effluents (en blanc) et leurs conséquences positives (en vert)</a:t>
            </a:r>
            <a:endParaRPr lang="fr-FR"/>
          </a:p>
        </p:txBody>
      </p:sp>
      <p:sp>
        <p:nvSpPr>
          <p:cNvPr id="3" name="ZoneTexte 2">
            <a:extLst>
              <a:ext uri="{FF2B5EF4-FFF2-40B4-BE49-F238E27FC236}">
                <a16:creationId xmlns:a16="http://schemas.microsoft.com/office/drawing/2014/main" id="{23F4A72C-58B1-633C-E769-2DA2E1160FEF}"/>
              </a:ext>
            </a:extLst>
          </p:cNvPr>
          <p:cNvSpPr txBox="1"/>
          <p:nvPr/>
        </p:nvSpPr>
        <p:spPr>
          <a:xfrm>
            <a:off x="532216" y="2468437"/>
            <a:ext cx="2412084" cy="707886"/>
          </a:xfrm>
          <a:prstGeom prst="rect">
            <a:avLst/>
          </a:prstGeom>
          <a:noFill/>
          <a:ln>
            <a:solidFill>
              <a:srgbClr val="663300"/>
            </a:solidFill>
          </a:ln>
        </p:spPr>
        <p:txBody>
          <a:bodyPr wrap="square" lIns="91440" tIns="45720" rIns="91440" bIns="45720" rtlCol="0" anchor="t">
            <a:spAutoFit/>
          </a:bodyPr>
          <a:lstStyle/>
          <a:p>
            <a:pPr algn="ctr"/>
            <a:r>
              <a:rPr lang="fr-FR" sz="2000" b="1"/>
              <a:t>Limiter l'achat d'engrais</a:t>
            </a:r>
            <a:r>
              <a:rPr lang="fr-FR" sz="2000"/>
              <a:t>  </a:t>
            </a:r>
          </a:p>
        </p:txBody>
      </p:sp>
      <p:sp>
        <p:nvSpPr>
          <p:cNvPr id="10" name="ZoneTexte 9">
            <a:extLst>
              <a:ext uri="{FF2B5EF4-FFF2-40B4-BE49-F238E27FC236}">
                <a16:creationId xmlns:a16="http://schemas.microsoft.com/office/drawing/2014/main" id="{23A1BCC2-792E-6CD0-4222-BEDBD0C01419}"/>
              </a:ext>
            </a:extLst>
          </p:cNvPr>
          <p:cNvSpPr txBox="1"/>
          <p:nvPr/>
        </p:nvSpPr>
        <p:spPr>
          <a:xfrm>
            <a:off x="9728852" y="4551298"/>
            <a:ext cx="1845032"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Réaliser des économies </a:t>
            </a:r>
            <a:endParaRPr lang="fr-FR" sz="2000"/>
          </a:p>
        </p:txBody>
      </p:sp>
      <p:sp>
        <p:nvSpPr>
          <p:cNvPr id="12" name="ZoneTexte 11">
            <a:extLst>
              <a:ext uri="{FF2B5EF4-FFF2-40B4-BE49-F238E27FC236}">
                <a16:creationId xmlns:a16="http://schemas.microsoft.com/office/drawing/2014/main" id="{2263C9F4-9481-3BA4-92C3-9450EF62F910}"/>
              </a:ext>
            </a:extLst>
          </p:cNvPr>
          <p:cNvSpPr txBox="1"/>
          <p:nvPr/>
        </p:nvSpPr>
        <p:spPr>
          <a:xfrm>
            <a:off x="9728854" y="2423449"/>
            <a:ext cx="1845032"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Réduire la dépendance </a:t>
            </a:r>
          </a:p>
        </p:txBody>
      </p:sp>
      <p:sp>
        <p:nvSpPr>
          <p:cNvPr id="14" name="ZoneTexte 13">
            <a:extLst>
              <a:ext uri="{FF2B5EF4-FFF2-40B4-BE49-F238E27FC236}">
                <a16:creationId xmlns:a16="http://schemas.microsoft.com/office/drawing/2014/main" id="{9A7A666C-A2A7-F7A9-664F-ADA79DBB187F}"/>
              </a:ext>
            </a:extLst>
          </p:cNvPr>
          <p:cNvSpPr txBox="1"/>
          <p:nvPr/>
        </p:nvSpPr>
        <p:spPr>
          <a:xfrm>
            <a:off x="9728852" y="899448"/>
            <a:ext cx="1845032" cy="1323439"/>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Permettre un retour rapide au pâturage des bovins </a:t>
            </a:r>
            <a:endParaRPr lang="fr-FR" sz="2000"/>
          </a:p>
        </p:txBody>
      </p:sp>
      <p:sp>
        <p:nvSpPr>
          <p:cNvPr id="17" name="ZoneTexte 16">
            <a:extLst>
              <a:ext uri="{FF2B5EF4-FFF2-40B4-BE49-F238E27FC236}">
                <a16:creationId xmlns:a16="http://schemas.microsoft.com/office/drawing/2014/main" id="{EF574207-0593-E180-1474-ED8986543525}"/>
              </a:ext>
            </a:extLst>
          </p:cNvPr>
          <p:cNvSpPr txBox="1"/>
          <p:nvPr/>
        </p:nvSpPr>
        <p:spPr>
          <a:xfrm>
            <a:off x="546594" y="3639670"/>
            <a:ext cx="2412084" cy="1015663"/>
          </a:xfrm>
          <a:prstGeom prst="rect">
            <a:avLst/>
          </a:prstGeom>
          <a:noFill/>
          <a:ln>
            <a:solidFill>
              <a:srgbClr val="663300"/>
            </a:solidFill>
          </a:ln>
        </p:spPr>
        <p:txBody>
          <a:bodyPr wrap="square" lIns="91440" tIns="45720" rIns="91440" bIns="45720" rtlCol="0" anchor="t">
            <a:spAutoFit/>
          </a:bodyPr>
          <a:lstStyle/>
          <a:p>
            <a:pPr algn="ctr"/>
            <a:r>
              <a:rPr lang="fr-FR" sz="2000" b="1"/>
              <a:t>Fertilisation des surfaces agricoles par le lisier </a:t>
            </a:r>
            <a:endParaRPr lang="fr-FR" sz="2000"/>
          </a:p>
        </p:txBody>
      </p:sp>
      <p:sp>
        <p:nvSpPr>
          <p:cNvPr id="18" name="ZoneTexte 17">
            <a:extLst>
              <a:ext uri="{FF2B5EF4-FFF2-40B4-BE49-F238E27FC236}">
                <a16:creationId xmlns:a16="http://schemas.microsoft.com/office/drawing/2014/main" id="{3C837373-46AD-47E3-F602-38F6F150185C}"/>
              </a:ext>
            </a:extLst>
          </p:cNvPr>
          <p:cNvSpPr txBox="1"/>
          <p:nvPr/>
        </p:nvSpPr>
        <p:spPr>
          <a:xfrm>
            <a:off x="540638" y="5122448"/>
            <a:ext cx="2418040" cy="1015663"/>
          </a:xfrm>
          <a:prstGeom prst="rect">
            <a:avLst/>
          </a:prstGeom>
          <a:noFill/>
          <a:ln>
            <a:solidFill>
              <a:srgbClr val="663300"/>
            </a:solidFill>
          </a:ln>
        </p:spPr>
        <p:txBody>
          <a:bodyPr wrap="square" lIns="91440" tIns="45720" rIns="91440" bIns="45720" rtlCol="0" anchor="t">
            <a:spAutoFit/>
          </a:bodyPr>
          <a:lstStyle/>
          <a:p>
            <a:pPr algn="ctr"/>
            <a:r>
              <a:rPr lang="fr-FR" sz="2000" b="1"/>
              <a:t>Amendement des surfaces agricoles par le fumier </a:t>
            </a:r>
            <a:endParaRPr lang="fr-FR" sz="2000"/>
          </a:p>
        </p:txBody>
      </p:sp>
      <p:sp>
        <p:nvSpPr>
          <p:cNvPr id="24" name="ZoneTexte 23">
            <a:extLst>
              <a:ext uri="{FF2B5EF4-FFF2-40B4-BE49-F238E27FC236}">
                <a16:creationId xmlns:a16="http://schemas.microsoft.com/office/drawing/2014/main" id="{F2CFEFD0-4AC6-868D-9BC4-B42C0CE11B2B}"/>
              </a:ext>
            </a:extLst>
          </p:cNvPr>
          <p:cNvSpPr txBox="1"/>
          <p:nvPr/>
        </p:nvSpPr>
        <p:spPr>
          <a:xfrm>
            <a:off x="7629759" y="2107148"/>
            <a:ext cx="1845032" cy="1015663"/>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Avoir une Pousse rapide de l'herbe </a:t>
            </a:r>
            <a:endParaRPr lang="fr-FR" sz="2000"/>
          </a:p>
        </p:txBody>
      </p:sp>
      <p:sp>
        <p:nvSpPr>
          <p:cNvPr id="25" name="ZoneTexte 24">
            <a:extLst>
              <a:ext uri="{FF2B5EF4-FFF2-40B4-BE49-F238E27FC236}">
                <a16:creationId xmlns:a16="http://schemas.microsoft.com/office/drawing/2014/main" id="{698A76DE-D7B5-246B-0B98-20E14C805A6F}"/>
              </a:ext>
            </a:extLst>
          </p:cNvPr>
          <p:cNvSpPr txBox="1"/>
          <p:nvPr/>
        </p:nvSpPr>
        <p:spPr>
          <a:xfrm>
            <a:off x="9187244" y="5543336"/>
            <a:ext cx="2084717"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Améliorer la structure du sol </a:t>
            </a:r>
          </a:p>
        </p:txBody>
      </p:sp>
      <p:sp>
        <p:nvSpPr>
          <p:cNvPr id="27" name="ZoneTexte 26">
            <a:extLst>
              <a:ext uri="{FF2B5EF4-FFF2-40B4-BE49-F238E27FC236}">
                <a16:creationId xmlns:a16="http://schemas.microsoft.com/office/drawing/2014/main" id="{BE0643F4-F361-5F9A-4446-225B8B31763F}"/>
              </a:ext>
            </a:extLst>
          </p:cNvPr>
          <p:cNvSpPr txBox="1"/>
          <p:nvPr/>
        </p:nvSpPr>
        <p:spPr>
          <a:xfrm>
            <a:off x="7342212" y="4695072"/>
            <a:ext cx="1845032"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Sur prairies au printemps </a:t>
            </a:r>
          </a:p>
        </p:txBody>
      </p:sp>
      <p:sp>
        <p:nvSpPr>
          <p:cNvPr id="28" name="ZoneTexte 27">
            <a:extLst>
              <a:ext uri="{FF2B5EF4-FFF2-40B4-BE49-F238E27FC236}">
                <a16:creationId xmlns:a16="http://schemas.microsoft.com/office/drawing/2014/main" id="{B54A9512-36C3-3ED5-9864-18EA1E4C6691}"/>
              </a:ext>
            </a:extLst>
          </p:cNvPr>
          <p:cNvSpPr txBox="1"/>
          <p:nvPr/>
        </p:nvSpPr>
        <p:spPr>
          <a:xfrm>
            <a:off x="8262362" y="3401109"/>
            <a:ext cx="3508135" cy="1015663"/>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Avant le semis des céréales à l'automne et avant celui du maïs au printemps  </a:t>
            </a:r>
          </a:p>
        </p:txBody>
      </p:sp>
      <p:sp>
        <p:nvSpPr>
          <p:cNvPr id="32" name="Flèche : droite 31">
            <a:extLst>
              <a:ext uri="{FF2B5EF4-FFF2-40B4-BE49-F238E27FC236}">
                <a16:creationId xmlns:a16="http://schemas.microsoft.com/office/drawing/2014/main" id="{09411C4A-6ABB-48C0-D589-95C6DCD5C40A}"/>
              </a:ext>
            </a:extLst>
          </p:cNvPr>
          <p:cNvSpPr/>
          <p:nvPr/>
        </p:nvSpPr>
        <p:spPr>
          <a:xfrm>
            <a:off x="3303124" y="2699916"/>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Flèche : droite 32">
            <a:extLst>
              <a:ext uri="{FF2B5EF4-FFF2-40B4-BE49-F238E27FC236}">
                <a16:creationId xmlns:a16="http://schemas.microsoft.com/office/drawing/2014/main" id="{4197ECC3-219C-8BDE-BD97-0BF3C857F777}"/>
              </a:ext>
            </a:extLst>
          </p:cNvPr>
          <p:cNvSpPr/>
          <p:nvPr/>
        </p:nvSpPr>
        <p:spPr>
          <a:xfrm>
            <a:off x="3303124" y="4021005"/>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Flèche : droite 33">
            <a:extLst>
              <a:ext uri="{FF2B5EF4-FFF2-40B4-BE49-F238E27FC236}">
                <a16:creationId xmlns:a16="http://schemas.microsoft.com/office/drawing/2014/main" id="{BE8D8F26-BB00-851C-6638-D1D724402629}"/>
              </a:ext>
            </a:extLst>
          </p:cNvPr>
          <p:cNvSpPr/>
          <p:nvPr/>
        </p:nvSpPr>
        <p:spPr>
          <a:xfrm>
            <a:off x="3303124" y="5516932"/>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6" name="Groupe 25">
            <a:extLst>
              <a:ext uri="{FF2B5EF4-FFF2-40B4-BE49-F238E27FC236}">
                <a16:creationId xmlns:a16="http://schemas.microsoft.com/office/drawing/2014/main" id="{EDD33448-758B-7AD0-76AC-6AA30B07B7ED}"/>
              </a:ext>
            </a:extLst>
          </p:cNvPr>
          <p:cNvGrpSpPr/>
          <p:nvPr/>
        </p:nvGrpSpPr>
        <p:grpSpPr>
          <a:xfrm>
            <a:off x="455682" y="1450014"/>
            <a:ext cx="501554" cy="485232"/>
            <a:chOff x="8440623" y="5670614"/>
            <a:chExt cx="501554" cy="485232"/>
          </a:xfrm>
        </p:grpSpPr>
        <p:sp>
          <p:nvSpPr>
            <p:cNvPr id="35" name="Ellipse 34">
              <a:extLst>
                <a:ext uri="{FF2B5EF4-FFF2-40B4-BE49-F238E27FC236}">
                  <a16:creationId xmlns:a16="http://schemas.microsoft.com/office/drawing/2014/main" id="{B8786FF4-9669-F975-CE06-8748C7081A0B}"/>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36" name="Graphique 35" descr="Santé mentale avec un remplissage uni">
              <a:extLst>
                <a:ext uri="{FF2B5EF4-FFF2-40B4-BE49-F238E27FC236}">
                  <a16:creationId xmlns:a16="http://schemas.microsoft.com/office/drawing/2014/main" id="{BAE74EBB-4717-1C0F-EBFB-D265B3A0F0C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62779" y="5676448"/>
              <a:ext cx="479398" cy="479398"/>
            </a:xfrm>
            <a:prstGeom prst="rect">
              <a:avLst/>
            </a:prstGeom>
          </p:spPr>
        </p:pic>
      </p:grpSp>
      <p:sp>
        <p:nvSpPr>
          <p:cNvPr id="37" name="ZoneTexte 36">
            <a:extLst>
              <a:ext uri="{FF2B5EF4-FFF2-40B4-BE49-F238E27FC236}">
                <a16:creationId xmlns:a16="http://schemas.microsoft.com/office/drawing/2014/main" id="{AA5147CF-FAEA-BF2B-7DA4-F91B113284C3}"/>
              </a:ext>
            </a:extLst>
          </p:cNvPr>
          <p:cNvSpPr txBox="1"/>
          <p:nvPr/>
        </p:nvSpPr>
        <p:spPr>
          <a:xfrm>
            <a:off x="994628" y="1450014"/>
            <a:ext cx="8145714" cy="523220"/>
          </a:xfrm>
          <a:prstGeom prst="rect">
            <a:avLst/>
          </a:prstGeom>
          <a:noFill/>
        </p:spPr>
        <p:txBody>
          <a:bodyPr wrap="square" lIns="91440" tIns="45720" rIns="91440" bIns="45720" rtlCol="0" anchor="t">
            <a:spAutoFit/>
          </a:bodyPr>
          <a:lstStyle/>
          <a:p>
            <a:r>
              <a:rPr lang="fr-FR" sz="1400" i="1">
                <a:effectLst/>
              </a:rPr>
              <a:t>A la fin de l</a:t>
            </a:r>
            <a:r>
              <a:rPr lang="fr-FR" sz="1400" i="1"/>
              <a:t>’activité</a:t>
            </a:r>
            <a:r>
              <a:rPr lang="fr-FR" sz="1400" i="1">
                <a:effectLst/>
              </a:rPr>
              <a:t>, l’apprenant est capable </a:t>
            </a:r>
            <a:r>
              <a:rPr lang="fr-FR" sz="1400" i="1"/>
              <a:t>d'identifier et de citer, seul</a:t>
            </a:r>
            <a:r>
              <a:rPr lang="fr-FR" sz="1400" i="1">
                <a:effectLst/>
              </a:rPr>
              <a:t> ou en groupe</a:t>
            </a:r>
            <a:r>
              <a:rPr lang="fr-FR" sz="1400" i="1"/>
              <a:t>, les avantages et inconvénients de l'usage des effluents en exploitation mixte.</a:t>
            </a:r>
          </a:p>
        </p:txBody>
      </p:sp>
      <p:sp>
        <p:nvSpPr>
          <p:cNvPr id="39" name="ZoneTexte 38">
            <a:extLst>
              <a:ext uri="{FF2B5EF4-FFF2-40B4-BE49-F238E27FC236}">
                <a16:creationId xmlns:a16="http://schemas.microsoft.com/office/drawing/2014/main" id="{D757BBB4-9193-751B-D0AD-E128D4CCD01E}"/>
              </a:ext>
            </a:extLst>
          </p:cNvPr>
          <p:cNvSpPr txBox="1"/>
          <p:nvPr/>
        </p:nvSpPr>
        <p:spPr>
          <a:xfrm>
            <a:off x="497697" y="32700"/>
            <a:ext cx="729232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Effluents : Avantages/Inconvénients</a:t>
            </a:r>
          </a:p>
        </p:txBody>
      </p:sp>
      <p:sp>
        <p:nvSpPr>
          <p:cNvPr id="8" name="Organigramme : Terminateur 7">
            <a:hlinkClick r:id="rId8" action="ppaction://hlinksldjump"/>
            <a:extLst>
              <a:ext uri="{FF2B5EF4-FFF2-40B4-BE49-F238E27FC236}">
                <a16:creationId xmlns:a16="http://schemas.microsoft.com/office/drawing/2014/main" id="{7BDDA9BC-6E67-6504-01C4-5AFE48D871EB}"/>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41" name="Flèche : pentagone 40">
            <a:hlinkClick r:id="rId9" action="ppaction://hlinksldjump"/>
            <a:extLst>
              <a:ext uri="{FF2B5EF4-FFF2-40B4-BE49-F238E27FC236}">
                <a16:creationId xmlns:a16="http://schemas.microsoft.com/office/drawing/2014/main" id="{19C805C6-5EE3-D17A-6CE4-7DE41AD0D950}"/>
              </a:ext>
            </a:extLst>
          </p:cNvPr>
          <p:cNvSpPr/>
          <p:nvPr/>
        </p:nvSpPr>
        <p:spPr>
          <a:xfrm>
            <a:off x="633741" y="6355695"/>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200">
                <a:solidFill>
                  <a:srgbClr val="663300"/>
                </a:solidFill>
              </a:rPr>
              <a:t>Suivant (1/4)</a:t>
            </a:r>
          </a:p>
        </p:txBody>
      </p:sp>
      <p:sp>
        <p:nvSpPr>
          <p:cNvPr id="42" name="Organigramme : Multidocument 41">
            <a:hlinkClick r:id="rId10" action="ppaction://hlinksldjump"/>
            <a:extLst>
              <a:ext uri="{FF2B5EF4-FFF2-40B4-BE49-F238E27FC236}">
                <a16:creationId xmlns:a16="http://schemas.microsoft.com/office/drawing/2014/main" id="{7EFD26FD-1404-E30B-1E7B-0F185C03910B}"/>
              </a:ext>
            </a:extLst>
          </p:cNvPr>
          <p:cNvSpPr/>
          <p:nvPr/>
        </p:nvSpPr>
        <p:spPr>
          <a:xfrm>
            <a:off x="141369" y="6372732"/>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9" name="ZoneTexte 8">
            <a:extLst>
              <a:ext uri="{FF2B5EF4-FFF2-40B4-BE49-F238E27FC236}">
                <a16:creationId xmlns:a16="http://schemas.microsoft.com/office/drawing/2014/main" id="{8CBB63F3-1230-D65E-FB1C-EB20ECF5818B}"/>
              </a:ext>
            </a:extLst>
          </p:cNvPr>
          <p:cNvSpPr txBox="1"/>
          <p:nvPr/>
        </p:nvSpPr>
        <p:spPr>
          <a:xfrm>
            <a:off x="9333495" y="6408731"/>
            <a:ext cx="2380249" cy="276999"/>
          </a:xfrm>
          <a:prstGeom prst="rect">
            <a:avLst/>
          </a:prstGeom>
          <a:noFill/>
        </p:spPr>
        <p:txBody>
          <a:bodyPr wrap="square" rtlCol="0">
            <a:spAutoFit/>
          </a:bodyPr>
          <a:lstStyle/>
          <a:p>
            <a:r>
              <a:rPr lang="fr-FR" sz="1200" u="none" strike="noStrike">
                <a:effectLst/>
              </a:rPr>
              <a:t>(Von Kerssenbrock </a:t>
            </a:r>
            <a:r>
              <a:rPr lang="fr-FR" sz="1200" i="1" u="none" strike="noStrike">
                <a:effectLst/>
              </a:rPr>
              <a:t>et al</a:t>
            </a:r>
            <a:r>
              <a:rPr lang="fr-FR" sz="1200" u="none" strike="noStrike">
                <a:effectLst/>
              </a:rPr>
              <a:t>, 2021)</a:t>
            </a:r>
            <a:endParaRPr lang="fr-FR" sz="1200"/>
          </a:p>
        </p:txBody>
      </p:sp>
    </p:spTree>
    <p:extLst>
      <p:ext uri="{BB962C8B-B14F-4D97-AF65-F5344CB8AC3E}">
        <p14:creationId xmlns:p14="http://schemas.microsoft.com/office/powerpoint/2010/main" val="3541302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6DFCE-A1B1-B461-C66B-1E16A66F8B2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794DED49-2F82-020C-C352-309EC8F6F9A9}"/>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7299D26F-6950-253A-5820-F6CA20C079B6}"/>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4E1E17EF-8D43-33B7-9C68-C5821D22122D}"/>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E7486985-D689-AB69-54FB-6033CCCC30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hlinkClick r:id="rId2" action="ppaction://hlinksldjump"/>
              <a:extLst>
                <a:ext uri="{FF2B5EF4-FFF2-40B4-BE49-F238E27FC236}">
                  <a16:creationId xmlns:a16="http://schemas.microsoft.com/office/drawing/2014/main" id="{8FCAD171-1CCC-966A-CCA8-4A5998F5F964}"/>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A57460FF-775E-B6F1-C306-D224877A7165}"/>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F76EBF0E-FE9A-CEA0-C237-EBA2194646A1}"/>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321AD5CA-753A-89C7-4844-F4CFFC7D2AF6}"/>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58B36C28-DA58-A46A-9CAA-2B74BD9342CB}"/>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03748FEB-1F99-8E9A-FCEA-45B1E9E1C06A}"/>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817B7089-F01E-515A-F9AD-17AAA60AC111}"/>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00DE37FD-EA82-50DD-6529-B3B0743DEEF6}"/>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50C7D18E-D680-EEC2-CC76-FBEC903D4691}"/>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0" name="ZoneTexte 9">
            <a:extLst>
              <a:ext uri="{FF2B5EF4-FFF2-40B4-BE49-F238E27FC236}">
                <a16:creationId xmlns:a16="http://schemas.microsoft.com/office/drawing/2014/main" id="{2DDC7EDF-D88C-5519-A9C4-CB6691807D38}"/>
              </a:ext>
            </a:extLst>
          </p:cNvPr>
          <p:cNvSpPr txBox="1"/>
          <p:nvPr/>
        </p:nvSpPr>
        <p:spPr>
          <a:xfrm>
            <a:off x="4337344" y="2197541"/>
            <a:ext cx="1845032"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Réaliser des économies </a:t>
            </a:r>
            <a:endParaRPr lang="fr-FR" sz="2000"/>
          </a:p>
        </p:txBody>
      </p:sp>
      <p:sp>
        <p:nvSpPr>
          <p:cNvPr id="12" name="ZoneTexte 11">
            <a:extLst>
              <a:ext uri="{FF2B5EF4-FFF2-40B4-BE49-F238E27FC236}">
                <a16:creationId xmlns:a16="http://schemas.microsoft.com/office/drawing/2014/main" id="{D9FBA699-E4F5-603D-64DE-115D3ADB57CA}"/>
              </a:ext>
            </a:extLst>
          </p:cNvPr>
          <p:cNvSpPr txBox="1"/>
          <p:nvPr/>
        </p:nvSpPr>
        <p:spPr>
          <a:xfrm>
            <a:off x="6862390" y="2197541"/>
            <a:ext cx="1710560" cy="702283"/>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Réduire la dépendance</a:t>
            </a:r>
          </a:p>
        </p:txBody>
      </p:sp>
      <p:sp>
        <p:nvSpPr>
          <p:cNvPr id="14" name="ZoneTexte 13">
            <a:extLst>
              <a:ext uri="{FF2B5EF4-FFF2-40B4-BE49-F238E27FC236}">
                <a16:creationId xmlns:a16="http://schemas.microsoft.com/office/drawing/2014/main" id="{41824693-F0E4-78A0-45AC-714B1321C2E3}"/>
              </a:ext>
            </a:extLst>
          </p:cNvPr>
          <p:cNvSpPr txBox="1"/>
          <p:nvPr/>
        </p:nvSpPr>
        <p:spPr>
          <a:xfrm>
            <a:off x="6795154" y="3228514"/>
            <a:ext cx="1845032" cy="1323439"/>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Permettre un retour rapide au pâturage des bovins </a:t>
            </a:r>
            <a:endParaRPr lang="fr-FR" sz="2000"/>
          </a:p>
        </p:txBody>
      </p:sp>
      <p:sp>
        <p:nvSpPr>
          <p:cNvPr id="24" name="ZoneTexte 23">
            <a:extLst>
              <a:ext uri="{FF2B5EF4-FFF2-40B4-BE49-F238E27FC236}">
                <a16:creationId xmlns:a16="http://schemas.microsoft.com/office/drawing/2014/main" id="{41181A92-4EB7-00FC-9431-6E039FB3E3C2}"/>
              </a:ext>
            </a:extLst>
          </p:cNvPr>
          <p:cNvSpPr txBox="1"/>
          <p:nvPr/>
        </p:nvSpPr>
        <p:spPr>
          <a:xfrm>
            <a:off x="4337344" y="3382403"/>
            <a:ext cx="1845032" cy="1015663"/>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Avoir une Pousse rapide de l'herbe </a:t>
            </a:r>
            <a:endParaRPr lang="fr-FR" sz="2000"/>
          </a:p>
        </p:txBody>
      </p:sp>
      <p:sp>
        <p:nvSpPr>
          <p:cNvPr id="25" name="ZoneTexte 24">
            <a:extLst>
              <a:ext uri="{FF2B5EF4-FFF2-40B4-BE49-F238E27FC236}">
                <a16:creationId xmlns:a16="http://schemas.microsoft.com/office/drawing/2014/main" id="{823E6B88-41DB-7125-75FC-90F245FD410A}"/>
              </a:ext>
            </a:extLst>
          </p:cNvPr>
          <p:cNvSpPr txBox="1"/>
          <p:nvPr/>
        </p:nvSpPr>
        <p:spPr>
          <a:xfrm>
            <a:off x="4308591" y="5010336"/>
            <a:ext cx="2025706"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Améliorer la structure du sol </a:t>
            </a:r>
          </a:p>
        </p:txBody>
      </p:sp>
      <p:sp>
        <p:nvSpPr>
          <p:cNvPr id="27" name="ZoneTexte 26">
            <a:extLst>
              <a:ext uri="{FF2B5EF4-FFF2-40B4-BE49-F238E27FC236}">
                <a16:creationId xmlns:a16="http://schemas.microsoft.com/office/drawing/2014/main" id="{52615432-514E-CCD3-331E-01B875252BB9}"/>
              </a:ext>
            </a:extLst>
          </p:cNvPr>
          <p:cNvSpPr txBox="1"/>
          <p:nvPr/>
        </p:nvSpPr>
        <p:spPr>
          <a:xfrm>
            <a:off x="9252964" y="3536290"/>
            <a:ext cx="1845032"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Sur prairies au printemps </a:t>
            </a:r>
          </a:p>
        </p:txBody>
      </p:sp>
      <p:sp>
        <p:nvSpPr>
          <p:cNvPr id="28" name="ZoneTexte 27">
            <a:extLst>
              <a:ext uri="{FF2B5EF4-FFF2-40B4-BE49-F238E27FC236}">
                <a16:creationId xmlns:a16="http://schemas.microsoft.com/office/drawing/2014/main" id="{F28B2BDE-51F4-7258-5B2A-0ADE407CCD46}"/>
              </a:ext>
            </a:extLst>
          </p:cNvPr>
          <p:cNvSpPr txBox="1"/>
          <p:nvPr/>
        </p:nvSpPr>
        <p:spPr>
          <a:xfrm>
            <a:off x="6795154" y="4856447"/>
            <a:ext cx="3728466" cy="1015663"/>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Avant le semis des céréales à l'automne et avant celui du maïs au printemps  </a:t>
            </a:r>
          </a:p>
        </p:txBody>
      </p:sp>
      <p:sp>
        <p:nvSpPr>
          <p:cNvPr id="35" name="ZoneTexte 34">
            <a:extLst>
              <a:ext uri="{FF2B5EF4-FFF2-40B4-BE49-F238E27FC236}">
                <a16:creationId xmlns:a16="http://schemas.microsoft.com/office/drawing/2014/main" id="{77D7E406-B8EE-4D80-9352-826419BBFA39}"/>
              </a:ext>
            </a:extLst>
          </p:cNvPr>
          <p:cNvSpPr txBox="1"/>
          <p:nvPr/>
        </p:nvSpPr>
        <p:spPr>
          <a:xfrm>
            <a:off x="424326" y="643730"/>
            <a:ext cx="11401914" cy="707886"/>
          </a:xfrm>
          <a:prstGeom prst="rect">
            <a:avLst/>
          </a:prstGeom>
          <a:noFill/>
        </p:spPr>
        <p:txBody>
          <a:bodyPr wrap="square" lIns="91440" tIns="45720" rIns="91440" bIns="45720" rtlCol="0" anchor="t">
            <a:spAutoFit/>
          </a:bodyPr>
          <a:lstStyle/>
          <a:p>
            <a:r>
              <a:rPr lang="fr-FR" sz="2000" b="1"/>
              <a:t>Activité :</a:t>
            </a:r>
            <a:r>
              <a:rPr lang="fr-FR" sz="2000"/>
              <a:t> Associer les cartes des stratégies liées à l'usage des effluents (en blanc) et leurs conséquences positives (en vert)</a:t>
            </a:r>
            <a:endParaRPr lang="fr-FR"/>
          </a:p>
        </p:txBody>
      </p:sp>
      <p:sp>
        <p:nvSpPr>
          <p:cNvPr id="2" name="Rectangle 1">
            <a:extLst>
              <a:ext uri="{FF2B5EF4-FFF2-40B4-BE49-F238E27FC236}">
                <a16:creationId xmlns:a16="http://schemas.microsoft.com/office/drawing/2014/main" id="{0857B60C-F3EB-42DA-F031-3E9539BB86FE}"/>
              </a:ext>
            </a:extLst>
          </p:cNvPr>
          <p:cNvSpPr/>
          <p:nvPr/>
        </p:nvSpPr>
        <p:spPr>
          <a:xfrm>
            <a:off x="421503" y="4766918"/>
            <a:ext cx="2627558" cy="12129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a:extLst>
              <a:ext uri="{FF2B5EF4-FFF2-40B4-BE49-F238E27FC236}">
                <a16:creationId xmlns:a16="http://schemas.microsoft.com/office/drawing/2014/main" id="{D3A3CF6E-90DC-80F9-E222-B359361475AE}"/>
              </a:ext>
            </a:extLst>
          </p:cNvPr>
          <p:cNvSpPr/>
          <p:nvPr/>
        </p:nvSpPr>
        <p:spPr>
          <a:xfrm>
            <a:off x="421503" y="3283757"/>
            <a:ext cx="2627558" cy="12129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Rectangle 35">
            <a:extLst>
              <a:ext uri="{FF2B5EF4-FFF2-40B4-BE49-F238E27FC236}">
                <a16:creationId xmlns:a16="http://schemas.microsoft.com/office/drawing/2014/main" id="{1F5C22DC-32A6-BD9C-5280-346B9AD6AF88}"/>
              </a:ext>
            </a:extLst>
          </p:cNvPr>
          <p:cNvSpPr/>
          <p:nvPr/>
        </p:nvSpPr>
        <p:spPr>
          <a:xfrm>
            <a:off x="421503" y="2106518"/>
            <a:ext cx="2627558" cy="91286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ZoneTexte 36">
            <a:extLst>
              <a:ext uri="{FF2B5EF4-FFF2-40B4-BE49-F238E27FC236}">
                <a16:creationId xmlns:a16="http://schemas.microsoft.com/office/drawing/2014/main" id="{F6A679CA-832D-605A-E734-C82D579C181B}"/>
              </a:ext>
            </a:extLst>
          </p:cNvPr>
          <p:cNvSpPr txBox="1"/>
          <p:nvPr/>
        </p:nvSpPr>
        <p:spPr>
          <a:xfrm>
            <a:off x="532216" y="2202437"/>
            <a:ext cx="2412084" cy="707886"/>
          </a:xfrm>
          <a:prstGeom prst="rect">
            <a:avLst/>
          </a:prstGeom>
          <a:noFill/>
          <a:ln>
            <a:solidFill>
              <a:srgbClr val="663300"/>
            </a:solidFill>
          </a:ln>
        </p:spPr>
        <p:txBody>
          <a:bodyPr wrap="square" lIns="91440" tIns="45720" rIns="91440" bIns="45720" rtlCol="0" anchor="t">
            <a:spAutoFit/>
          </a:bodyPr>
          <a:lstStyle/>
          <a:p>
            <a:pPr algn="ctr"/>
            <a:r>
              <a:rPr lang="fr-FR" sz="2000" b="1"/>
              <a:t>Limiter l'achat d'engrais</a:t>
            </a:r>
            <a:r>
              <a:rPr lang="fr-FR" sz="2000"/>
              <a:t>  </a:t>
            </a:r>
          </a:p>
        </p:txBody>
      </p:sp>
      <p:sp>
        <p:nvSpPr>
          <p:cNvPr id="38" name="ZoneTexte 37">
            <a:extLst>
              <a:ext uri="{FF2B5EF4-FFF2-40B4-BE49-F238E27FC236}">
                <a16:creationId xmlns:a16="http://schemas.microsoft.com/office/drawing/2014/main" id="{37E98757-A789-151B-5637-3106008416A4}"/>
              </a:ext>
            </a:extLst>
          </p:cNvPr>
          <p:cNvSpPr txBox="1"/>
          <p:nvPr/>
        </p:nvSpPr>
        <p:spPr>
          <a:xfrm>
            <a:off x="546594" y="3373670"/>
            <a:ext cx="2412084" cy="1015663"/>
          </a:xfrm>
          <a:prstGeom prst="rect">
            <a:avLst/>
          </a:prstGeom>
          <a:noFill/>
          <a:ln>
            <a:solidFill>
              <a:srgbClr val="663300"/>
            </a:solidFill>
          </a:ln>
        </p:spPr>
        <p:txBody>
          <a:bodyPr wrap="square" lIns="91440" tIns="45720" rIns="91440" bIns="45720" rtlCol="0" anchor="t">
            <a:spAutoFit/>
          </a:bodyPr>
          <a:lstStyle/>
          <a:p>
            <a:pPr algn="ctr"/>
            <a:r>
              <a:rPr lang="fr-FR" sz="2000" b="1"/>
              <a:t>Fertilisation des surfaces agricoles par le lisier </a:t>
            </a:r>
            <a:endParaRPr lang="fr-FR" sz="2000"/>
          </a:p>
        </p:txBody>
      </p:sp>
      <p:sp>
        <p:nvSpPr>
          <p:cNvPr id="39" name="ZoneTexte 38">
            <a:extLst>
              <a:ext uri="{FF2B5EF4-FFF2-40B4-BE49-F238E27FC236}">
                <a16:creationId xmlns:a16="http://schemas.microsoft.com/office/drawing/2014/main" id="{2F1AB11B-C96B-830B-227C-629EB638AB55}"/>
              </a:ext>
            </a:extLst>
          </p:cNvPr>
          <p:cNvSpPr txBox="1"/>
          <p:nvPr/>
        </p:nvSpPr>
        <p:spPr>
          <a:xfrm>
            <a:off x="540638" y="4856448"/>
            <a:ext cx="2418040" cy="1015663"/>
          </a:xfrm>
          <a:prstGeom prst="rect">
            <a:avLst/>
          </a:prstGeom>
          <a:noFill/>
          <a:ln>
            <a:solidFill>
              <a:srgbClr val="663300"/>
            </a:solidFill>
          </a:ln>
        </p:spPr>
        <p:txBody>
          <a:bodyPr wrap="square" lIns="91440" tIns="45720" rIns="91440" bIns="45720" rtlCol="0" anchor="t">
            <a:spAutoFit/>
          </a:bodyPr>
          <a:lstStyle/>
          <a:p>
            <a:pPr algn="ctr"/>
            <a:r>
              <a:rPr lang="fr-FR" sz="2000" b="1"/>
              <a:t>Amendement des surfaces agricoles par le fumier </a:t>
            </a:r>
            <a:endParaRPr lang="fr-FR" sz="2000"/>
          </a:p>
        </p:txBody>
      </p:sp>
      <p:sp>
        <p:nvSpPr>
          <p:cNvPr id="40" name="Flèche : droite 39">
            <a:extLst>
              <a:ext uri="{FF2B5EF4-FFF2-40B4-BE49-F238E27FC236}">
                <a16:creationId xmlns:a16="http://schemas.microsoft.com/office/drawing/2014/main" id="{117FDE39-D454-7AA0-30FB-D043BE771903}"/>
              </a:ext>
            </a:extLst>
          </p:cNvPr>
          <p:cNvSpPr/>
          <p:nvPr/>
        </p:nvSpPr>
        <p:spPr>
          <a:xfrm>
            <a:off x="3303124" y="2433916"/>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Flèche : droite 40">
            <a:extLst>
              <a:ext uri="{FF2B5EF4-FFF2-40B4-BE49-F238E27FC236}">
                <a16:creationId xmlns:a16="http://schemas.microsoft.com/office/drawing/2014/main" id="{904EFFD7-2231-F14B-6CA5-1D8B704C39EB}"/>
              </a:ext>
            </a:extLst>
          </p:cNvPr>
          <p:cNvSpPr/>
          <p:nvPr/>
        </p:nvSpPr>
        <p:spPr>
          <a:xfrm>
            <a:off x="3303124" y="3755005"/>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Flèche : droite 41">
            <a:extLst>
              <a:ext uri="{FF2B5EF4-FFF2-40B4-BE49-F238E27FC236}">
                <a16:creationId xmlns:a16="http://schemas.microsoft.com/office/drawing/2014/main" id="{01774013-7236-725F-29AE-99B59C00CF2C}"/>
              </a:ext>
            </a:extLst>
          </p:cNvPr>
          <p:cNvSpPr/>
          <p:nvPr/>
        </p:nvSpPr>
        <p:spPr>
          <a:xfrm>
            <a:off x="3303124" y="5250932"/>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ZoneTexte 42">
            <a:extLst>
              <a:ext uri="{FF2B5EF4-FFF2-40B4-BE49-F238E27FC236}">
                <a16:creationId xmlns:a16="http://schemas.microsoft.com/office/drawing/2014/main" id="{9A743331-3EAB-6BE6-5ACA-F4F7A4673E3C}"/>
              </a:ext>
            </a:extLst>
          </p:cNvPr>
          <p:cNvSpPr txBox="1"/>
          <p:nvPr/>
        </p:nvSpPr>
        <p:spPr>
          <a:xfrm>
            <a:off x="497697" y="32700"/>
            <a:ext cx="729232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Effluents : Avantages/Inconvénients -- REPONSE</a:t>
            </a:r>
          </a:p>
        </p:txBody>
      </p:sp>
      <p:sp>
        <p:nvSpPr>
          <p:cNvPr id="3" name="Organigramme : Terminateur 2">
            <a:hlinkClick r:id="rId5" action="ppaction://hlinksldjump"/>
            <a:extLst>
              <a:ext uri="{FF2B5EF4-FFF2-40B4-BE49-F238E27FC236}">
                <a16:creationId xmlns:a16="http://schemas.microsoft.com/office/drawing/2014/main" id="{6DEFA51E-0CB1-257D-04E6-B58174B535E0}"/>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8" name="Flèche : pentagone 7">
            <a:hlinkClick r:id="rId6" action="ppaction://hlinksldjump"/>
            <a:extLst>
              <a:ext uri="{FF2B5EF4-FFF2-40B4-BE49-F238E27FC236}">
                <a16:creationId xmlns:a16="http://schemas.microsoft.com/office/drawing/2014/main" id="{A7946961-86E7-9499-D492-F95AF009779F}"/>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Suivant (3/4)</a:t>
            </a:r>
          </a:p>
        </p:txBody>
      </p:sp>
      <p:sp>
        <p:nvSpPr>
          <p:cNvPr id="9" name="Flèche : pentagone 8">
            <a:hlinkClick r:id="rId7" action="ppaction://hlinksldjump"/>
            <a:extLst>
              <a:ext uri="{FF2B5EF4-FFF2-40B4-BE49-F238E27FC236}">
                <a16:creationId xmlns:a16="http://schemas.microsoft.com/office/drawing/2014/main" id="{5E18B731-9FE4-4543-5693-91EC18E9D236}"/>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(1/4)</a:t>
            </a:r>
          </a:p>
        </p:txBody>
      </p:sp>
      <p:sp>
        <p:nvSpPr>
          <p:cNvPr id="17" name="Organigramme : Multidocument 16">
            <a:hlinkClick r:id="rId8" action="ppaction://hlinksldjump"/>
            <a:extLst>
              <a:ext uri="{FF2B5EF4-FFF2-40B4-BE49-F238E27FC236}">
                <a16:creationId xmlns:a16="http://schemas.microsoft.com/office/drawing/2014/main" id="{7F8B6CC9-E772-3AD5-2089-41CAA9D7752C}"/>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18" name="ZoneTexte 17">
            <a:extLst>
              <a:ext uri="{FF2B5EF4-FFF2-40B4-BE49-F238E27FC236}">
                <a16:creationId xmlns:a16="http://schemas.microsoft.com/office/drawing/2014/main" id="{32736FA6-B8CD-7EC3-6164-272E69F3F142}"/>
              </a:ext>
            </a:extLst>
          </p:cNvPr>
          <p:cNvSpPr txBox="1"/>
          <p:nvPr/>
        </p:nvSpPr>
        <p:spPr>
          <a:xfrm>
            <a:off x="9333495" y="6408731"/>
            <a:ext cx="2380249" cy="276999"/>
          </a:xfrm>
          <a:prstGeom prst="rect">
            <a:avLst/>
          </a:prstGeom>
          <a:noFill/>
        </p:spPr>
        <p:txBody>
          <a:bodyPr wrap="square" rtlCol="0">
            <a:spAutoFit/>
          </a:bodyPr>
          <a:lstStyle/>
          <a:p>
            <a:r>
              <a:rPr lang="fr-FR" sz="1200" u="none" strike="noStrike">
                <a:effectLst/>
              </a:rPr>
              <a:t>(Von Kerssenbrock </a:t>
            </a:r>
            <a:r>
              <a:rPr lang="fr-FR" sz="1200" i="1" u="none" strike="noStrike">
                <a:effectLst/>
              </a:rPr>
              <a:t>et al</a:t>
            </a:r>
            <a:r>
              <a:rPr lang="fr-FR" sz="1200" u="none" strike="noStrike">
                <a:effectLst/>
              </a:rPr>
              <a:t>, 2021)</a:t>
            </a:r>
            <a:endParaRPr lang="fr-FR" sz="1200"/>
          </a:p>
        </p:txBody>
      </p:sp>
    </p:spTree>
    <p:extLst>
      <p:ext uri="{BB962C8B-B14F-4D97-AF65-F5344CB8AC3E}">
        <p14:creationId xmlns:p14="http://schemas.microsoft.com/office/powerpoint/2010/main" val="2166561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401B2-AF71-58AA-2585-1FD5141F3DF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6CEACB0-9697-8B07-3DF2-9ED992E72988}"/>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1AD1BF1C-5F6B-F667-A03F-37BF338A13E5}"/>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4EAEE6B7-F34C-E9EF-0A7E-9B1DB2A2EDCC}"/>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3" action="ppaction://hlinksldjump"/>
              <a:extLst>
                <a:ext uri="{FF2B5EF4-FFF2-40B4-BE49-F238E27FC236}">
                  <a16:creationId xmlns:a16="http://schemas.microsoft.com/office/drawing/2014/main" id="{5F587CF4-E818-7186-D54A-9CCF47BB674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59531F1A-35D0-F909-3B79-15513445038F}"/>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7C5442A8-E4BC-826A-A8EC-BCF005EF301C}"/>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E0996E22-7203-A34E-8740-A801EC5AAE29}"/>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55EEA59E-3E39-6738-8092-BB5B072D0983}"/>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DBEC8EF6-AEE9-6513-F8DB-B8C2528DDEC4}"/>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26FE9469-C6C1-0941-69E7-D80A934D2548}"/>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9CD3DFDF-56E9-3497-8219-F1720E311A3D}"/>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739EB66A-2CB2-C9F4-A476-EC80F81EB0CE}"/>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4983750B-EDB5-029E-780F-B43E118F680F}"/>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2" name="ZoneTexte 1">
            <a:extLst>
              <a:ext uri="{FF2B5EF4-FFF2-40B4-BE49-F238E27FC236}">
                <a16:creationId xmlns:a16="http://schemas.microsoft.com/office/drawing/2014/main" id="{C21CD202-0BC1-EC7F-9683-56A35D63FDFC}"/>
              </a:ext>
            </a:extLst>
          </p:cNvPr>
          <p:cNvSpPr txBox="1"/>
          <p:nvPr/>
        </p:nvSpPr>
        <p:spPr>
          <a:xfrm>
            <a:off x="421504" y="631946"/>
            <a:ext cx="11365944" cy="707886"/>
          </a:xfrm>
          <a:prstGeom prst="rect">
            <a:avLst/>
          </a:prstGeom>
          <a:noFill/>
        </p:spPr>
        <p:txBody>
          <a:bodyPr wrap="square" lIns="91440" tIns="45720" rIns="91440" bIns="45720" rtlCol="0" anchor="t">
            <a:spAutoFit/>
          </a:bodyPr>
          <a:lstStyle/>
          <a:p>
            <a:r>
              <a:rPr lang="fr-FR" sz="2000" b="1"/>
              <a:t>Activité :</a:t>
            </a:r>
            <a:r>
              <a:rPr lang="fr-FR" sz="2000"/>
              <a:t> Compléter ce schéma avec des conséquences négatives </a:t>
            </a:r>
          </a:p>
          <a:p>
            <a:r>
              <a:rPr lang="fr-FR" sz="2000"/>
              <a:t>(proposition de réponse sur la page suivante)</a:t>
            </a:r>
            <a:endParaRPr lang="fr-FR"/>
          </a:p>
        </p:txBody>
      </p:sp>
      <p:sp>
        <p:nvSpPr>
          <p:cNvPr id="10" name="Rectangle 9">
            <a:extLst>
              <a:ext uri="{FF2B5EF4-FFF2-40B4-BE49-F238E27FC236}">
                <a16:creationId xmlns:a16="http://schemas.microsoft.com/office/drawing/2014/main" id="{F508C4C9-12FB-02E0-4DCC-684318CF59FE}"/>
              </a:ext>
            </a:extLst>
          </p:cNvPr>
          <p:cNvSpPr/>
          <p:nvPr/>
        </p:nvSpPr>
        <p:spPr>
          <a:xfrm>
            <a:off x="421503" y="4766918"/>
            <a:ext cx="2627558" cy="12129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F2712F44-9A3A-56CF-6DFD-A9235A1697E3}"/>
              </a:ext>
            </a:extLst>
          </p:cNvPr>
          <p:cNvSpPr/>
          <p:nvPr/>
        </p:nvSpPr>
        <p:spPr>
          <a:xfrm>
            <a:off x="421503" y="3283757"/>
            <a:ext cx="2627558" cy="12129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102ADF39-4A9D-CD59-8D7B-42129C86660F}"/>
              </a:ext>
            </a:extLst>
          </p:cNvPr>
          <p:cNvSpPr/>
          <p:nvPr/>
        </p:nvSpPr>
        <p:spPr>
          <a:xfrm>
            <a:off x="421503" y="2106518"/>
            <a:ext cx="2627558" cy="91286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a:extLst>
              <a:ext uri="{FF2B5EF4-FFF2-40B4-BE49-F238E27FC236}">
                <a16:creationId xmlns:a16="http://schemas.microsoft.com/office/drawing/2014/main" id="{3095508C-3014-BE27-72C6-E2463408F038}"/>
              </a:ext>
            </a:extLst>
          </p:cNvPr>
          <p:cNvSpPr txBox="1"/>
          <p:nvPr/>
        </p:nvSpPr>
        <p:spPr>
          <a:xfrm>
            <a:off x="532216" y="2202437"/>
            <a:ext cx="2412084" cy="707886"/>
          </a:xfrm>
          <a:prstGeom prst="rect">
            <a:avLst/>
          </a:prstGeom>
          <a:noFill/>
          <a:ln>
            <a:solidFill>
              <a:srgbClr val="663300"/>
            </a:solidFill>
          </a:ln>
        </p:spPr>
        <p:txBody>
          <a:bodyPr wrap="square" lIns="91440" tIns="45720" rIns="91440" bIns="45720" rtlCol="0" anchor="t">
            <a:spAutoFit/>
          </a:bodyPr>
          <a:lstStyle/>
          <a:p>
            <a:pPr algn="ctr"/>
            <a:r>
              <a:rPr lang="fr-FR" sz="2000" b="1"/>
              <a:t>Limiter l'achat d'engrais</a:t>
            </a:r>
            <a:r>
              <a:rPr lang="fr-FR" sz="2000"/>
              <a:t>  </a:t>
            </a:r>
          </a:p>
        </p:txBody>
      </p:sp>
      <p:sp>
        <p:nvSpPr>
          <p:cNvPr id="25" name="ZoneTexte 24">
            <a:extLst>
              <a:ext uri="{FF2B5EF4-FFF2-40B4-BE49-F238E27FC236}">
                <a16:creationId xmlns:a16="http://schemas.microsoft.com/office/drawing/2014/main" id="{1D011382-EF17-96B6-0C28-F236D3117D7A}"/>
              </a:ext>
            </a:extLst>
          </p:cNvPr>
          <p:cNvSpPr txBox="1"/>
          <p:nvPr/>
        </p:nvSpPr>
        <p:spPr>
          <a:xfrm>
            <a:off x="546594" y="3373670"/>
            <a:ext cx="2412084" cy="1015663"/>
          </a:xfrm>
          <a:prstGeom prst="rect">
            <a:avLst/>
          </a:prstGeom>
          <a:noFill/>
          <a:ln>
            <a:solidFill>
              <a:srgbClr val="663300"/>
            </a:solidFill>
          </a:ln>
        </p:spPr>
        <p:txBody>
          <a:bodyPr wrap="square" lIns="91440" tIns="45720" rIns="91440" bIns="45720" rtlCol="0" anchor="t">
            <a:spAutoFit/>
          </a:bodyPr>
          <a:lstStyle/>
          <a:p>
            <a:pPr algn="ctr"/>
            <a:r>
              <a:rPr lang="fr-FR" sz="2000" b="1"/>
              <a:t>Fertilisation des surfaces agricoles par le lisier </a:t>
            </a:r>
            <a:endParaRPr lang="fr-FR" sz="2000"/>
          </a:p>
        </p:txBody>
      </p:sp>
      <p:sp>
        <p:nvSpPr>
          <p:cNvPr id="27" name="ZoneTexte 26">
            <a:extLst>
              <a:ext uri="{FF2B5EF4-FFF2-40B4-BE49-F238E27FC236}">
                <a16:creationId xmlns:a16="http://schemas.microsoft.com/office/drawing/2014/main" id="{98B5B874-02C4-F34F-ECD4-43871E189A46}"/>
              </a:ext>
            </a:extLst>
          </p:cNvPr>
          <p:cNvSpPr txBox="1"/>
          <p:nvPr/>
        </p:nvSpPr>
        <p:spPr>
          <a:xfrm>
            <a:off x="540638" y="4856448"/>
            <a:ext cx="2418040" cy="1015663"/>
          </a:xfrm>
          <a:prstGeom prst="rect">
            <a:avLst/>
          </a:prstGeom>
          <a:noFill/>
          <a:ln>
            <a:solidFill>
              <a:srgbClr val="663300"/>
            </a:solidFill>
          </a:ln>
        </p:spPr>
        <p:txBody>
          <a:bodyPr wrap="square" lIns="91440" tIns="45720" rIns="91440" bIns="45720" rtlCol="0" anchor="t">
            <a:spAutoFit/>
          </a:bodyPr>
          <a:lstStyle/>
          <a:p>
            <a:pPr algn="ctr"/>
            <a:r>
              <a:rPr lang="fr-FR" sz="2000" b="1"/>
              <a:t>Amendement des surfaces agricoles par le fumier </a:t>
            </a:r>
            <a:endParaRPr lang="fr-FR" sz="2000"/>
          </a:p>
        </p:txBody>
      </p:sp>
      <p:sp>
        <p:nvSpPr>
          <p:cNvPr id="28" name="Flèche : droite 27">
            <a:extLst>
              <a:ext uri="{FF2B5EF4-FFF2-40B4-BE49-F238E27FC236}">
                <a16:creationId xmlns:a16="http://schemas.microsoft.com/office/drawing/2014/main" id="{8EA131BB-71C9-EDA8-6DB6-F96F6A00148D}"/>
              </a:ext>
            </a:extLst>
          </p:cNvPr>
          <p:cNvSpPr/>
          <p:nvPr/>
        </p:nvSpPr>
        <p:spPr>
          <a:xfrm>
            <a:off x="3303124" y="2433916"/>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 droite 31">
            <a:extLst>
              <a:ext uri="{FF2B5EF4-FFF2-40B4-BE49-F238E27FC236}">
                <a16:creationId xmlns:a16="http://schemas.microsoft.com/office/drawing/2014/main" id="{A915DB6B-079D-7356-A7E8-0F4717DF82C2}"/>
              </a:ext>
            </a:extLst>
          </p:cNvPr>
          <p:cNvSpPr/>
          <p:nvPr/>
        </p:nvSpPr>
        <p:spPr>
          <a:xfrm>
            <a:off x="3303124" y="3755005"/>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Flèche : droite 32">
            <a:extLst>
              <a:ext uri="{FF2B5EF4-FFF2-40B4-BE49-F238E27FC236}">
                <a16:creationId xmlns:a16="http://schemas.microsoft.com/office/drawing/2014/main" id="{D8C93227-1D3E-B093-FF83-4BAF5B233F4B}"/>
              </a:ext>
            </a:extLst>
          </p:cNvPr>
          <p:cNvSpPr/>
          <p:nvPr/>
        </p:nvSpPr>
        <p:spPr>
          <a:xfrm>
            <a:off x="3303124" y="5250932"/>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a:extLst>
              <a:ext uri="{FF2B5EF4-FFF2-40B4-BE49-F238E27FC236}">
                <a16:creationId xmlns:a16="http://schemas.microsoft.com/office/drawing/2014/main" id="{51EE3AB5-5E6F-69F1-0F4C-45F58FF159EB}"/>
              </a:ext>
            </a:extLst>
          </p:cNvPr>
          <p:cNvSpPr txBox="1"/>
          <p:nvPr/>
        </p:nvSpPr>
        <p:spPr>
          <a:xfrm>
            <a:off x="497697" y="32700"/>
            <a:ext cx="729232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Effluents : Avantages/Inconvénients</a:t>
            </a:r>
          </a:p>
        </p:txBody>
      </p:sp>
      <p:sp>
        <p:nvSpPr>
          <p:cNvPr id="3" name="Organigramme : Terminateur 2">
            <a:hlinkClick r:id="rId6" action="ppaction://hlinksldjump"/>
            <a:extLst>
              <a:ext uri="{FF2B5EF4-FFF2-40B4-BE49-F238E27FC236}">
                <a16:creationId xmlns:a16="http://schemas.microsoft.com/office/drawing/2014/main" id="{3E1C427D-1589-0CF6-896C-8272945F6FE2}"/>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8" name="Flèche : pentagone 7">
            <a:hlinkClick r:id="rId7" action="ppaction://hlinksldjump"/>
            <a:extLst>
              <a:ext uri="{FF2B5EF4-FFF2-40B4-BE49-F238E27FC236}">
                <a16:creationId xmlns:a16="http://schemas.microsoft.com/office/drawing/2014/main" id="{99013AF4-203C-AAB7-95F6-CA489E3F7340}"/>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Suivant (4/4)</a:t>
            </a:r>
          </a:p>
        </p:txBody>
      </p:sp>
      <p:sp>
        <p:nvSpPr>
          <p:cNvPr id="9" name="Flèche : pentagone 8">
            <a:hlinkClick r:id="rId8" action="ppaction://hlinksldjump"/>
            <a:extLst>
              <a:ext uri="{FF2B5EF4-FFF2-40B4-BE49-F238E27FC236}">
                <a16:creationId xmlns:a16="http://schemas.microsoft.com/office/drawing/2014/main" id="{83C95776-E8A2-5155-80D1-E96378B1C22A}"/>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(2/4)</a:t>
            </a:r>
          </a:p>
        </p:txBody>
      </p:sp>
      <p:sp>
        <p:nvSpPr>
          <p:cNvPr id="17" name="Organigramme : Multidocument 16">
            <a:hlinkClick r:id="rId9" action="ppaction://hlinksldjump"/>
            <a:extLst>
              <a:ext uri="{FF2B5EF4-FFF2-40B4-BE49-F238E27FC236}">
                <a16:creationId xmlns:a16="http://schemas.microsoft.com/office/drawing/2014/main" id="{FA1598A0-2A2B-0E1F-CBC6-918D5053D686}"/>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18" name="ZoneTexte 17">
            <a:extLst>
              <a:ext uri="{FF2B5EF4-FFF2-40B4-BE49-F238E27FC236}">
                <a16:creationId xmlns:a16="http://schemas.microsoft.com/office/drawing/2014/main" id="{FCF93DE5-A397-E6AE-7276-2CC814EE7CD0}"/>
              </a:ext>
            </a:extLst>
          </p:cNvPr>
          <p:cNvSpPr txBox="1"/>
          <p:nvPr/>
        </p:nvSpPr>
        <p:spPr>
          <a:xfrm>
            <a:off x="9333495" y="6408731"/>
            <a:ext cx="2380249" cy="276999"/>
          </a:xfrm>
          <a:prstGeom prst="rect">
            <a:avLst/>
          </a:prstGeom>
          <a:noFill/>
        </p:spPr>
        <p:txBody>
          <a:bodyPr wrap="square" rtlCol="0">
            <a:spAutoFit/>
          </a:bodyPr>
          <a:lstStyle/>
          <a:p>
            <a:r>
              <a:rPr lang="fr-FR" sz="1200" u="none" strike="noStrike">
                <a:effectLst/>
              </a:rPr>
              <a:t>(Von Kerssenbrock </a:t>
            </a:r>
            <a:r>
              <a:rPr lang="fr-FR" sz="1200" i="1" u="none" strike="noStrike">
                <a:effectLst/>
              </a:rPr>
              <a:t>et al</a:t>
            </a:r>
            <a:r>
              <a:rPr lang="fr-FR" sz="1200" u="none" strike="noStrike">
                <a:effectLst/>
              </a:rPr>
              <a:t>, 2021)</a:t>
            </a:r>
            <a:endParaRPr lang="fr-FR" sz="1200"/>
          </a:p>
        </p:txBody>
      </p:sp>
      <p:grpSp>
        <p:nvGrpSpPr>
          <p:cNvPr id="26" name="Groupe 25">
            <a:extLst>
              <a:ext uri="{FF2B5EF4-FFF2-40B4-BE49-F238E27FC236}">
                <a16:creationId xmlns:a16="http://schemas.microsoft.com/office/drawing/2014/main" id="{9EF88B77-CDDF-9CC7-D1E3-6FB31E01F470}"/>
              </a:ext>
            </a:extLst>
          </p:cNvPr>
          <p:cNvGrpSpPr/>
          <p:nvPr/>
        </p:nvGrpSpPr>
        <p:grpSpPr>
          <a:xfrm>
            <a:off x="455682" y="1450014"/>
            <a:ext cx="501554" cy="485232"/>
            <a:chOff x="8440623" y="5670614"/>
            <a:chExt cx="501554" cy="485232"/>
          </a:xfrm>
        </p:grpSpPr>
        <p:sp>
          <p:nvSpPr>
            <p:cNvPr id="29" name="Ellipse 28">
              <a:extLst>
                <a:ext uri="{FF2B5EF4-FFF2-40B4-BE49-F238E27FC236}">
                  <a16:creationId xmlns:a16="http://schemas.microsoft.com/office/drawing/2014/main" id="{4E2AA75F-20ED-17AC-881C-96D11FB74287}"/>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30" name="Graphique 29" descr="Santé mentale avec un remplissage uni">
              <a:extLst>
                <a:ext uri="{FF2B5EF4-FFF2-40B4-BE49-F238E27FC236}">
                  <a16:creationId xmlns:a16="http://schemas.microsoft.com/office/drawing/2014/main" id="{47E09580-79A0-9FBF-0791-5228A5F6473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462779" y="5676448"/>
              <a:ext cx="479398" cy="479398"/>
            </a:xfrm>
            <a:prstGeom prst="rect">
              <a:avLst/>
            </a:prstGeom>
          </p:spPr>
        </p:pic>
      </p:grpSp>
      <p:sp>
        <p:nvSpPr>
          <p:cNvPr id="31" name="ZoneTexte 30">
            <a:extLst>
              <a:ext uri="{FF2B5EF4-FFF2-40B4-BE49-F238E27FC236}">
                <a16:creationId xmlns:a16="http://schemas.microsoft.com/office/drawing/2014/main" id="{EC112AB6-2FEB-B7A9-6093-5CBE9021876D}"/>
              </a:ext>
            </a:extLst>
          </p:cNvPr>
          <p:cNvSpPr txBox="1"/>
          <p:nvPr/>
        </p:nvSpPr>
        <p:spPr>
          <a:xfrm>
            <a:off x="1039434" y="1443672"/>
            <a:ext cx="9041644" cy="523220"/>
          </a:xfrm>
          <a:prstGeom prst="rect">
            <a:avLst/>
          </a:prstGeom>
          <a:noFill/>
        </p:spPr>
        <p:txBody>
          <a:bodyPr wrap="square" lIns="91440" tIns="45720" rIns="91440" bIns="45720" rtlCol="0" anchor="t">
            <a:spAutoFit/>
          </a:bodyPr>
          <a:lstStyle/>
          <a:p>
            <a:r>
              <a:rPr lang="fr-FR" sz="1400" i="1">
                <a:effectLst/>
              </a:rPr>
              <a:t>A la fin de l</a:t>
            </a:r>
            <a:r>
              <a:rPr lang="fr-FR" sz="1400" i="1"/>
              <a:t>’activité</a:t>
            </a:r>
            <a:r>
              <a:rPr lang="fr-FR" sz="1400" i="1">
                <a:effectLst/>
              </a:rPr>
              <a:t>, l’apprenant est capable</a:t>
            </a:r>
            <a:r>
              <a:rPr lang="fr-FR" sz="1400" i="1"/>
              <a:t>, seul ou en groupe, d'analyser des stratégies liées à l'usage d'effluent en déterminant des inconvénients.</a:t>
            </a:r>
          </a:p>
        </p:txBody>
      </p:sp>
    </p:spTree>
    <p:extLst>
      <p:ext uri="{BB962C8B-B14F-4D97-AF65-F5344CB8AC3E}">
        <p14:creationId xmlns:p14="http://schemas.microsoft.com/office/powerpoint/2010/main" val="1044687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958F7-2EB7-BC21-FEC7-ED8C7486AED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4BAF4B6-33E4-45D2-3FE2-D6CF893B3BD1}"/>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2B6BA8CF-7DBE-9D1D-A4F1-58B259DC3A83}"/>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E18CAA5F-DD39-1A92-C4FB-31DB343AB30D}"/>
              </a:ext>
            </a:extLst>
          </p:cNvPr>
          <p:cNvGrpSpPr/>
          <p:nvPr/>
        </p:nvGrpSpPr>
        <p:grpSpPr>
          <a:xfrm>
            <a:off x="11569822" y="6273461"/>
            <a:ext cx="488535" cy="481318"/>
            <a:chOff x="11569822" y="6273461"/>
            <a:chExt cx="488535" cy="481318"/>
          </a:xfrm>
        </p:grpSpPr>
        <p:pic>
          <p:nvPicPr>
            <p:cNvPr id="5" name="Graphique 64" descr="Notes Post-it avec un remplissage uni">
              <a:extLst>
                <a:ext uri="{FF2B5EF4-FFF2-40B4-BE49-F238E27FC236}">
                  <a16:creationId xmlns:a16="http://schemas.microsoft.com/office/drawing/2014/main" id="{D1626CE0-3972-2F87-46B1-F5CE8BCBC2F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1603519" y="6274305"/>
              <a:ext cx="447112" cy="475549"/>
            </a:xfrm>
            <a:prstGeom prst="rect">
              <a:avLst/>
            </a:prstGeom>
          </p:spPr>
        </p:pic>
        <p:sp>
          <p:nvSpPr>
            <p:cNvPr id="11" name="Ellipse 10">
              <a:hlinkClick r:id="rId4" action="ppaction://hlinksldjump"/>
              <a:extLst>
                <a:ext uri="{FF2B5EF4-FFF2-40B4-BE49-F238E27FC236}">
                  <a16:creationId xmlns:a16="http://schemas.microsoft.com/office/drawing/2014/main" id="{B75BC925-9082-DE5E-F8B5-6283BB116BAC}"/>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6CD6AFB9-137E-BF60-A443-AE463F4C921B}"/>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83341D2B-0BE8-E468-89F3-B775F7005DCF}"/>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BB0C5CC4-F145-A97B-C126-245B459DC243}"/>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7333A20A-D910-087B-6177-8104CFCE276F}"/>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F9E4A60C-AB54-8574-2980-C925E056D70B}"/>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B6D563D5-1F97-9232-AEBC-B0206E38E944}"/>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A98E1903-7754-60FE-DAF2-8FDAD5823BC9}"/>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CD821CFE-E9FA-0166-C221-2567553C1BDE}"/>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26" name="ZoneTexte 25">
            <a:extLst>
              <a:ext uri="{FF2B5EF4-FFF2-40B4-BE49-F238E27FC236}">
                <a16:creationId xmlns:a16="http://schemas.microsoft.com/office/drawing/2014/main" id="{49B12215-B2FB-9552-4AB5-9B044B57A9D7}"/>
              </a:ext>
            </a:extLst>
          </p:cNvPr>
          <p:cNvSpPr txBox="1"/>
          <p:nvPr/>
        </p:nvSpPr>
        <p:spPr>
          <a:xfrm>
            <a:off x="9982562" y="3428671"/>
            <a:ext cx="2041591" cy="1015663"/>
          </a:xfrm>
          <a:prstGeom prst="rect">
            <a:avLst/>
          </a:prstGeom>
          <a:solidFill>
            <a:schemeClr val="accent2">
              <a:lumMod val="40000"/>
              <a:lumOff val="60000"/>
            </a:schemeClr>
          </a:solidFill>
          <a:ln>
            <a:solidFill>
              <a:srgbClr val="663300"/>
            </a:solidFill>
          </a:ln>
        </p:spPr>
        <p:txBody>
          <a:bodyPr wrap="square" lIns="91440" tIns="45720" rIns="91440" bIns="45720" rtlCol="0" anchor="t">
            <a:spAutoFit/>
          </a:bodyPr>
          <a:lstStyle/>
          <a:p>
            <a:pPr algn="ctr"/>
            <a:r>
              <a:rPr lang="fr-FR" sz="2000" b="1"/>
              <a:t>Développement  de certaines adventices </a:t>
            </a:r>
          </a:p>
        </p:txBody>
      </p:sp>
      <p:sp>
        <p:nvSpPr>
          <p:cNvPr id="35" name="ZoneTexte 34">
            <a:extLst>
              <a:ext uri="{FF2B5EF4-FFF2-40B4-BE49-F238E27FC236}">
                <a16:creationId xmlns:a16="http://schemas.microsoft.com/office/drawing/2014/main" id="{A338A1A9-FCFA-4F93-DF40-7B8924CDE728}"/>
              </a:ext>
            </a:extLst>
          </p:cNvPr>
          <p:cNvSpPr txBox="1"/>
          <p:nvPr/>
        </p:nvSpPr>
        <p:spPr>
          <a:xfrm>
            <a:off x="9250332" y="5130738"/>
            <a:ext cx="2276352" cy="707886"/>
          </a:xfrm>
          <a:prstGeom prst="rect">
            <a:avLst/>
          </a:prstGeom>
          <a:solidFill>
            <a:schemeClr val="accent2">
              <a:lumMod val="40000"/>
              <a:lumOff val="60000"/>
            </a:schemeClr>
          </a:solidFill>
          <a:ln>
            <a:solidFill>
              <a:srgbClr val="663300"/>
            </a:solidFill>
          </a:ln>
        </p:spPr>
        <p:txBody>
          <a:bodyPr wrap="square" lIns="91440" tIns="45720" rIns="91440" bIns="45720" rtlCol="0" anchor="t">
            <a:spAutoFit/>
          </a:bodyPr>
          <a:lstStyle/>
          <a:p>
            <a:pPr algn="ctr"/>
            <a:r>
              <a:rPr lang="fr-FR" sz="2000" b="1"/>
              <a:t>Temps et coûts des épandages </a:t>
            </a:r>
          </a:p>
        </p:txBody>
      </p:sp>
      <p:sp>
        <p:nvSpPr>
          <p:cNvPr id="36" name="ZoneTexte 35">
            <a:extLst>
              <a:ext uri="{FF2B5EF4-FFF2-40B4-BE49-F238E27FC236}">
                <a16:creationId xmlns:a16="http://schemas.microsoft.com/office/drawing/2014/main" id="{04491380-EE23-74DA-06D7-8519E8E577B1}"/>
              </a:ext>
            </a:extLst>
          </p:cNvPr>
          <p:cNvSpPr txBox="1"/>
          <p:nvPr/>
        </p:nvSpPr>
        <p:spPr>
          <a:xfrm>
            <a:off x="8357874" y="2311501"/>
            <a:ext cx="3019285" cy="707886"/>
          </a:xfrm>
          <a:prstGeom prst="rect">
            <a:avLst/>
          </a:prstGeom>
          <a:solidFill>
            <a:schemeClr val="accent2">
              <a:lumMod val="40000"/>
              <a:lumOff val="60000"/>
            </a:schemeClr>
          </a:solidFill>
          <a:ln>
            <a:solidFill>
              <a:srgbClr val="663300"/>
            </a:solidFill>
          </a:ln>
        </p:spPr>
        <p:txBody>
          <a:bodyPr wrap="square" lIns="91440" tIns="45720" rIns="91440" bIns="45720" rtlCol="0" anchor="t">
            <a:spAutoFit/>
          </a:bodyPr>
          <a:lstStyle/>
          <a:p>
            <a:pPr algn="ctr"/>
            <a:r>
              <a:rPr lang="fr-FR" sz="2000" b="1"/>
              <a:t>Difficulté à se passer des engrais de synthèse</a:t>
            </a:r>
          </a:p>
        </p:txBody>
      </p:sp>
      <p:sp>
        <p:nvSpPr>
          <p:cNvPr id="2" name="ZoneTexte 1">
            <a:extLst>
              <a:ext uri="{FF2B5EF4-FFF2-40B4-BE49-F238E27FC236}">
                <a16:creationId xmlns:a16="http://schemas.microsoft.com/office/drawing/2014/main" id="{80AFE263-BBD6-2AA2-5795-C932F6015DAA}"/>
              </a:ext>
            </a:extLst>
          </p:cNvPr>
          <p:cNvSpPr txBox="1"/>
          <p:nvPr/>
        </p:nvSpPr>
        <p:spPr>
          <a:xfrm>
            <a:off x="3902798" y="2279643"/>
            <a:ext cx="1845032"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Réaliser des économies </a:t>
            </a:r>
            <a:endParaRPr lang="fr-FR" sz="2000"/>
          </a:p>
        </p:txBody>
      </p:sp>
      <p:sp>
        <p:nvSpPr>
          <p:cNvPr id="38" name="ZoneTexte 37">
            <a:extLst>
              <a:ext uri="{FF2B5EF4-FFF2-40B4-BE49-F238E27FC236}">
                <a16:creationId xmlns:a16="http://schemas.microsoft.com/office/drawing/2014/main" id="{DBB74581-B6D7-E7CF-3826-28EC6D7360CC}"/>
              </a:ext>
            </a:extLst>
          </p:cNvPr>
          <p:cNvSpPr txBox="1"/>
          <p:nvPr/>
        </p:nvSpPr>
        <p:spPr>
          <a:xfrm>
            <a:off x="5978480" y="2285246"/>
            <a:ext cx="1710560" cy="702283"/>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Réduire la dépendance</a:t>
            </a:r>
          </a:p>
        </p:txBody>
      </p:sp>
      <p:sp>
        <p:nvSpPr>
          <p:cNvPr id="39" name="ZoneTexte 38">
            <a:extLst>
              <a:ext uri="{FF2B5EF4-FFF2-40B4-BE49-F238E27FC236}">
                <a16:creationId xmlns:a16="http://schemas.microsoft.com/office/drawing/2014/main" id="{9D9ABAAA-8961-4714-B7BD-F56A3EBFA7F1}"/>
              </a:ext>
            </a:extLst>
          </p:cNvPr>
          <p:cNvSpPr txBox="1"/>
          <p:nvPr/>
        </p:nvSpPr>
        <p:spPr>
          <a:xfrm>
            <a:off x="5977744" y="3261675"/>
            <a:ext cx="1845032" cy="1323439"/>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Permettre un retour rapide au pâturage des bovins </a:t>
            </a:r>
            <a:endParaRPr lang="fr-FR" sz="2000"/>
          </a:p>
        </p:txBody>
      </p:sp>
      <p:sp>
        <p:nvSpPr>
          <p:cNvPr id="40" name="ZoneTexte 39">
            <a:extLst>
              <a:ext uri="{FF2B5EF4-FFF2-40B4-BE49-F238E27FC236}">
                <a16:creationId xmlns:a16="http://schemas.microsoft.com/office/drawing/2014/main" id="{D55FD638-3FC0-CBEF-5B0C-06B3EB03994B}"/>
              </a:ext>
            </a:extLst>
          </p:cNvPr>
          <p:cNvSpPr txBox="1"/>
          <p:nvPr/>
        </p:nvSpPr>
        <p:spPr>
          <a:xfrm>
            <a:off x="3902798" y="3464505"/>
            <a:ext cx="1845032" cy="1015663"/>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Avoir une Pousse rapide de l'herbe </a:t>
            </a:r>
            <a:endParaRPr lang="fr-FR" sz="2000"/>
          </a:p>
        </p:txBody>
      </p:sp>
      <p:sp>
        <p:nvSpPr>
          <p:cNvPr id="41" name="ZoneTexte 40">
            <a:extLst>
              <a:ext uri="{FF2B5EF4-FFF2-40B4-BE49-F238E27FC236}">
                <a16:creationId xmlns:a16="http://schemas.microsoft.com/office/drawing/2014/main" id="{9D20AD9C-16DA-0E8C-6211-D237B307E6A2}"/>
              </a:ext>
            </a:extLst>
          </p:cNvPr>
          <p:cNvSpPr txBox="1"/>
          <p:nvPr/>
        </p:nvSpPr>
        <p:spPr>
          <a:xfrm>
            <a:off x="3874045" y="5092438"/>
            <a:ext cx="2025706"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Améliorer la structure du sol </a:t>
            </a:r>
          </a:p>
        </p:txBody>
      </p:sp>
      <p:sp>
        <p:nvSpPr>
          <p:cNvPr id="42" name="ZoneTexte 41">
            <a:extLst>
              <a:ext uri="{FF2B5EF4-FFF2-40B4-BE49-F238E27FC236}">
                <a16:creationId xmlns:a16="http://schemas.microsoft.com/office/drawing/2014/main" id="{250DAC23-59B6-D712-08A5-232364DB81FB}"/>
              </a:ext>
            </a:extLst>
          </p:cNvPr>
          <p:cNvSpPr txBox="1"/>
          <p:nvPr/>
        </p:nvSpPr>
        <p:spPr>
          <a:xfrm>
            <a:off x="7972618" y="3550750"/>
            <a:ext cx="1845032" cy="707886"/>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Sur prairies au printemps </a:t>
            </a:r>
          </a:p>
        </p:txBody>
      </p:sp>
      <p:sp>
        <p:nvSpPr>
          <p:cNvPr id="43" name="ZoneTexte 42">
            <a:extLst>
              <a:ext uri="{FF2B5EF4-FFF2-40B4-BE49-F238E27FC236}">
                <a16:creationId xmlns:a16="http://schemas.microsoft.com/office/drawing/2014/main" id="{13B73AB2-0B53-BBE0-7755-C293381518D3}"/>
              </a:ext>
            </a:extLst>
          </p:cNvPr>
          <p:cNvSpPr txBox="1"/>
          <p:nvPr/>
        </p:nvSpPr>
        <p:spPr>
          <a:xfrm>
            <a:off x="6160619" y="4889608"/>
            <a:ext cx="2762833" cy="1323439"/>
          </a:xfrm>
          <a:prstGeom prst="rect">
            <a:avLst/>
          </a:prstGeom>
          <a:solidFill>
            <a:schemeClr val="accent6">
              <a:lumMod val="40000"/>
              <a:lumOff val="60000"/>
            </a:schemeClr>
          </a:solidFill>
          <a:ln>
            <a:solidFill>
              <a:srgbClr val="663300"/>
            </a:solidFill>
          </a:ln>
        </p:spPr>
        <p:txBody>
          <a:bodyPr wrap="square" lIns="91440" tIns="45720" rIns="91440" bIns="45720" rtlCol="0" anchor="t">
            <a:spAutoFit/>
          </a:bodyPr>
          <a:lstStyle/>
          <a:p>
            <a:pPr algn="ctr"/>
            <a:r>
              <a:rPr lang="fr-FR" sz="2000" b="1"/>
              <a:t>Avant le semis des céréales à l'automne et avant celui du maïs au printemps  </a:t>
            </a:r>
          </a:p>
        </p:txBody>
      </p:sp>
      <p:sp>
        <p:nvSpPr>
          <p:cNvPr id="44" name="Rectangle 43">
            <a:extLst>
              <a:ext uri="{FF2B5EF4-FFF2-40B4-BE49-F238E27FC236}">
                <a16:creationId xmlns:a16="http://schemas.microsoft.com/office/drawing/2014/main" id="{4418964D-A161-D4C4-38FB-5FB3D8E434CC}"/>
              </a:ext>
            </a:extLst>
          </p:cNvPr>
          <p:cNvSpPr/>
          <p:nvPr/>
        </p:nvSpPr>
        <p:spPr>
          <a:xfrm>
            <a:off x="138878" y="4766918"/>
            <a:ext cx="2627558" cy="12129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 name="Rectangle 44">
            <a:extLst>
              <a:ext uri="{FF2B5EF4-FFF2-40B4-BE49-F238E27FC236}">
                <a16:creationId xmlns:a16="http://schemas.microsoft.com/office/drawing/2014/main" id="{9053BDF8-2268-AFE7-4B26-F0C138D4D975}"/>
              </a:ext>
            </a:extLst>
          </p:cNvPr>
          <p:cNvSpPr/>
          <p:nvPr/>
        </p:nvSpPr>
        <p:spPr>
          <a:xfrm>
            <a:off x="138878" y="3283757"/>
            <a:ext cx="2627558" cy="12129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Rectangle 45">
            <a:extLst>
              <a:ext uri="{FF2B5EF4-FFF2-40B4-BE49-F238E27FC236}">
                <a16:creationId xmlns:a16="http://schemas.microsoft.com/office/drawing/2014/main" id="{CFC883BC-4A86-46D7-D4FA-20B73D6FE1F6}"/>
              </a:ext>
            </a:extLst>
          </p:cNvPr>
          <p:cNvSpPr/>
          <p:nvPr/>
        </p:nvSpPr>
        <p:spPr>
          <a:xfrm>
            <a:off x="138878" y="2106518"/>
            <a:ext cx="2627558" cy="91286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ZoneTexte 46">
            <a:extLst>
              <a:ext uri="{FF2B5EF4-FFF2-40B4-BE49-F238E27FC236}">
                <a16:creationId xmlns:a16="http://schemas.microsoft.com/office/drawing/2014/main" id="{0A8A183B-8D75-5C12-D444-FD9540CBEDFF}"/>
              </a:ext>
            </a:extLst>
          </p:cNvPr>
          <p:cNvSpPr txBox="1"/>
          <p:nvPr/>
        </p:nvSpPr>
        <p:spPr>
          <a:xfrm>
            <a:off x="249591" y="2202437"/>
            <a:ext cx="2412084" cy="707886"/>
          </a:xfrm>
          <a:prstGeom prst="rect">
            <a:avLst/>
          </a:prstGeom>
          <a:noFill/>
          <a:ln>
            <a:solidFill>
              <a:srgbClr val="663300"/>
            </a:solidFill>
          </a:ln>
        </p:spPr>
        <p:txBody>
          <a:bodyPr wrap="square" lIns="91440" tIns="45720" rIns="91440" bIns="45720" rtlCol="0" anchor="t">
            <a:spAutoFit/>
          </a:bodyPr>
          <a:lstStyle/>
          <a:p>
            <a:pPr algn="ctr"/>
            <a:r>
              <a:rPr lang="fr-FR" sz="2000" b="1"/>
              <a:t>Limiter l'achat d'engrais</a:t>
            </a:r>
            <a:r>
              <a:rPr lang="fr-FR" sz="2000"/>
              <a:t>  </a:t>
            </a:r>
          </a:p>
        </p:txBody>
      </p:sp>
      <p:sp>
        <p:nvSpPr>
          <p:cNvPr id="48" name="ZoneTexte 47">
            <a:extLst>
              <a:ext uri="{FF2B5EF4-FFF2-40B4-BE49-F238E27FC236}">
                <a16:creationId xmlns:a16="http://schemas.microsoft.com/office/drawing/2014/main" id="{2F41ADD7-16F1-0F78-77DE-E78BAEE79B07}"/>
              </a:ext>
            </a:extLst>
          </p:cNvPr>
          <p:cNvSpPr txBox="1"/>
          <p:nvPr/>
        </p:nvSpPr>
        <p:spPr>
          <a:xfrm>
            <a:off x="263969" y="3373670"/>
            <a:ext cx="2412084" cy="1015663"/>
          </a:xfrm>
          <a:prstGeom prst="rect">
            <a:avLst/>
          </a:prstGeom>
          <a:noFill/>
          <a:ln>
            <a:solidFill>
              <a:srgbClr val="663300"/>
            </a:solidFill>
          </a:ln>
        </p:spPr>
        <p:txBody>
          <a:bodyPr wrap="square" lIns="91440" tIns="45720" rIns="91440" bIns="45720" rtlCol="0" anchor="t">
            <a:spAutoFit/>
          </a:bodyPr>
          <a:lstStyle/>
          <a:p>
            <a:pPr algn="ctr"/>
            <a:r>
              <a:rPr lang="fr-FR" sz="2000" b="1"/>
              <a:t>Fertilisation des surfaces agricoles par le lisier </a:t>
            </a:r>
            <a:endParaRPr lang="fr-FR" sz="2000"/>
          </a:p>
        </p:txBody>
      </p:sp>
      <p:sp>
        <p:nvSpPr>
          <p:cNvPr id="49" name="ZoneTexte 48">
            <a:extLst>
              <a:ext uri="{FF2B5EF4-FFF2-40B4-BE49-F238E27FC236}">
                <a16:creationId xmlns:a16="http://schemas.microsoft.com/office/drawing/2014/main" id="{263D99A1-AEAC-27CF-52F8-B97F6FFA7AB1}"/>
              </a:ext>
            </a:extLst>
          </p:cNvPr>
          <p:cNvSpPr txBox="1"/>
          <p:nvPr/>
        </p:nvSpPr>
        <p:spPr>
          <a:xfrm>
            <a:off x="258013" y="4856448"/>
            <a:ext cx="2418040" cy="1015663"/>
          </a:xfrm>
          <a:prstGeom prst="rect">
            <a:avLst/>
          </a:prstGeom>
          <a:noFill/>
          <a:ln>
            <a:solidFill>
              <a:srgbClr val="663300"/>
            </a:solidFill>
          </a:ln>
        </p:spPr>
        <p:txBody>
          <a:bodyPr wrap="square" lIns="91440" tIns="45720" rIns="91440" bIns="45720" rtlCol="0" anchor="t">
            <a:spAutoFit/>
          </a:bodyPr>
          <a:lstStyle/>
          <a:p>
            <a:pPr algn="ctr"/>
            <a:r>
              <a:rPr lang="fr-FR" sz="2000" b="1"/>
              <a:t>Amendement des surfaces agricoles par le fumier </a:t>
            </a:r>
            <a:endParaRPr lang="fr-FR" sz="2000"/>
          </a:p>
        </p:txBody>
      </p:sp>
      <p:sp>
        <p:nvSpPr>
          <p:cNvPr id="50" name="Flèche : droite 49">
            <a:extLst>
              <a:ext uri="{FF2B5EF4-FFF2-40B4-BE49-F238E27FC236}">
                <a16:creationId xmlns:a16="http://schemas.microsoft.com/office/drawing/2014/main" id="{B3618113-439F-9FE0-5B5A-CCEF2C9D6D68}"/>
              </a:ext>
            </a:extLst>
          </p:cNvPr>
          <p:cNvSpPr/>
          <p:nvPr/>
        </p:nvSpPr>
        <p:spPr>
          <a:xfrm>
            <a:off x="3020499" y="2433916"/>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Flèche : droite 50">
            <a:extLst>
              <a:ext uri="{FF2B5EF4-FFF2-40B4-BE49-F238E27FC236}">
                <a16:creationId xmlns:a16="http://schemas.microsoft.com/office/drawing/2014/main" id="{4AA19CE5-128F-D550-2878-ACADE3D996C0}"/>
              </a:ext>
            </a:extLst>
          </p:cNvPr>
          <p:cNvSpPr/>
          <p:nvPr/>
        </p:nvSpPr>
        <p:spPr>
          <a:xfrm>
            <a:off x="3020499" y="3755005"/>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Flèche : droite 51">
            <a:extLst>
              <a:ext uri="{FF2B5EF4-FFF2-40B4-BE49-F238E27FC236}">
                <a16:creationId xmlns:a16="http://schemas.microsoft.com/office/drawing/2014/main" id="{1F975AD9-A5AD-5E1A-A867-6A3B3894606E}"/>
              </a:ext>
            </a:extLst>
          </p:cNvPr>
          <p:cNvSpPr/>
          <p:nvPr/>
        </p:nvSpPr>
        <p:spPr>
          <a:xfrm>
            <a:off x="3020499" y="5250932"/>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ZoneTexte 52">
            <a:extLst>
              <a:ext uri="{FF2B5EF4-FFF2-40B4-BE49-F238E27FC236}">
                <a16:creationId xmlns:a16="http://schemas.microsoft.com/office/drawing/2014/main" id="{B7F31A86-EF50-04EC-031C-0FC8DB883D8D}"/>
              </a:ext>
            </a:extLst>
          </p:cNvPr>
          <p:cNvSpPr txBox="1"/>
          <p:nvPr/>
        </p:nvSpPr>
        <p:spPr>
          <a:xfrm>
            <a:off x="497697" y="32700"/>
            <a:ext cx="729232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Effluents : Avantages/Inconvénients -- REPONSE</a:t>
            </a:r>
          </a:p>
        </p:txBody>
      </p:sp>
      <p:sp>
        <p:nvSpPr>
          <p:cNvPr id="54" name="ZoneTexte 53">
            <a:extLst>
              <a:ext uri="{FF2B5EF4-FFF2-40B4-BE49-F238E27FC236}">
                <a16:creationId xmlns:a16="http://schemas.microsoft.com/office/drawing/2014/main" id="{9F901B84-C768-9632-C9A4-58BD4B149200}"/>
              </a:ext>
            </a:extLst>
          </p:cNvPr>
          <p:cNvSpPr txBox="1"/>
          <p:nvPr/>
        </p:nvSpPr>
        <p:spPr>
          <a:xfrm>
            <a:off x="421504" y="631946"/>
            <a:ext cx="11365944" cy="707886"/>
          </a:xfrm>
          <a:prstGeom prst="rect">
            <a:avLst/>
          </a:prstGeom>
          <a:noFill/>
        </p:spPr>
        <p:txBody>
          <a:bodyPr wrap="square" lIns="91440" tIns="45720" rIns="91440" bIns="45720" rtlCol="0" anchor="t">
            <a:spAutoFit/>
          </a:bodyPr>
          <a:lstStyle/>
          <a:p>
            <a:r>
              <a:rPr lang="fr-FR" sz="2000" b="1"/>
              <a:t>Activité :</a:t>
            </a:r>
            <a:r>
              <a:rPr lang="fr-FR" sz="2000"/>
              <a:t> Compléter ce schéma avec des conséquences négatives </a:t>
            </a:r>
          </a:p>
          <a:p>
            <a:r>
              <a:rPr lang="fr-FR" sz="2000"/>
              <a:t>(proposition de réponse sur la page suivante)</a:t>
            </a:r>
            <a:endParaRPr lang="fr-FR"/>
          </a:p>
        </p:txBody>
      </p:sp>
      <p:sp>
        <p:nvSpPr>
          <p:cNvPr id="3" name="Organigramme : Terminateur 2">
            <a:hlinkClick r:id="rId5" action="ppaction://hlinksldjump"/>
            <a:extLst>
              <a:ext uri="{FF2B5EF4-FFF2-40B4-BE49-F238E27FC236}">
                <a16:creationId xmlns:a16="http://schemas.microsoft.com/office/drawing/2014/main" id="{80B36C61-96B9-48BB-879E-41DC2B2D5C34}"/>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Flèche : pentagone 8">
            <a:hlinkClick r:id="rId6" action="ppaction://hlinksldjump"/>
            <a:extLst>
              <a:ext uri="{FF2B5EF4-FFF2-40B4-BE49-F238E27FC236}">
                <a16:creationId xmlns:a16="http://schemas.microsoft.com/office/drawing/2014/main" id="{E7E6721C-BDD4-5944-406E-A96246E0EF6D}"/>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(3/4)</a:t>
            </a:r>
          </a:p>
        </p:txBody>
      </p:sp>
      <p:sp>
        <p:nvSpPr>
          <p:cNvPr id="10" name="Organigramme : Multidocument 9">
            <a:hlinkClick r:id="rId7" action="ppaction://hlinksldjump"/>
            <a:extLst>
              <a:ext uri="{FF2B5EF4-FFF2-40B4-BE49-F238E27FC236}">
                <a16:creationId xmlns:a16="http://schemas.microsoft.com/office/drawing/2014/main" id="{91267FA2-D328-170C-29D1-1DC59E3B77ED}"/>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8" name="ZoneTexte 7">
            <a:extLst>
              <a:ext uri="{FF2B5EF4-FFF2-40B4-BE49-F238E27FC236}">
                <a16:creationId xmlns:a16="http://schemas.microsoft.com/office/drawing/2014/main" id="{A3AB3429-004A-6A12-B0FE-C962F2219AA4}"/>
              </a:ext>
            </a:extLst>
          </p:cNvPr>
          <p:cNvSpPr txBox="1"/>
          <p:nvPr/>
        </p:nvSpPr>
        <p:spPr>
          <a:xfrm>
            <a:off x="9333495" y="6408731"/>
            <a:ext cx="2380249" cy="276999"/>
          </a:xfrm>
          <a:prstGeom prst="rect">
            <a:avLst/>
          </a:prstGeom>
          <a:noFill/>
        </p:spPr>
        <p:txBody>
          <a:bodyPr wrap="square" rtlCol="0">
            <a:spAutoFit/>
          </a:bodyPr>
          <a:lstStyle/>
          <a:p>
            <a:r>
              <a:rPr lang="fr-FR" sz="1200" u="none" strike="noStrike">
                <a:effectLst/>
              </a:rPr>
              <a:t>(Von Kerssenbrock </a:t>
            </a:r>
            <a:r>
              <a:rPr lang="fr-FR" sz="1200" i="1" u="none" strike="noStrike">
                <a:effectLst/>
              </a:rPr>
              <a:t>et al</a:t>
            </a:r>
            <a:r>
              <a:rPr lang="fr-FR" sz="1200" u="none" strike="noStrike">
                <a:effectLst/>
              </a:rPr>
              <a:t>, 2021)</a:t>
            </a:r>
            <a:endParaRPr lang="fr-FR" sz="1200"/>
          </a:p>
        </p:txBody>
      </p:sp>
    </p:spTree>
    <p:extLst>
      <p:ext uri="{BB962C8B-B14F-4D97-AF65-F5344CB8AC3E}">
        <p14:creationId xmlns:p14="http://schemas.microsoft.com/office/powerpoint/2010/main" val="1029974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85FB5-0744-188A-3518-FC479082D58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DA543D3-6906-2DCA-A3E6-B78B34F71B0A}"/>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DDC964BC-B982-9DEA-E17E-6FB610B13A00}"/>
              </a:ext>
            </a:extLst>
          </p:cNvPr>
          <p:cNvSpPr txBox="1"/>
          <p:nvPr/>
        </p:nvSpPr>
        <p:spPr>
          <a:xfrm>
            <a:off x="499672" y="27338"/>
            <a:ext cx="511973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LISTE DES ACTIVITÉS – M</a:t>
            </a:r>
            <a:r>
              <a:rPr lang="fr-FR" b="1">
                <a:solidFill>
                  <a:schemeClr val="bg1"/>
                </a:solidFill>
              </a:rPr>
              <a:t>ixité</a:t>
            </a:r>
          </a:p>
        </p:txBody>
      </p:sp>
      <p:sp>
        <p:nvSpPr>
          <p:cNvPr id="19" name="Flèche : pentagone 18">
            <a:extLst>
              <a:ext uri="{FF2B5EF4-FFF2-40B4-BE49-F238E27FC236}">
                <a16:creationId xmlns:a16="http://schemas.microsoft.com/office/drawing/2014/main" id="{E2EA4ED1-852A-CDC6-F0FF-56EB0241A97D}"/>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Multidocument 3">
            <a:hlinkClick r:id="rId2" action="ppaction://hlinksldjump"/>
            <a:extLst>
              <a:ext uri="{FF2B5EF4-FFF2-40B4-BE49-F238E27FC236}">
                <a16:creationId xmlns:a16="http://schemas.microsoft.com/office/drawing/2014/main" id="{4A87CEAF-DC3D-5B4F-6B78-4F10E3E880C5}"/>
              </a:ext>
            </a:extLst>
          </p:cNvPr>
          <p:cNvSpPr/>
          <p:nvPr/>
        </p:nvSpPr>
        <p:spPr>
          <a:xfrm>
            <a:off x="8556729" y="2391985"/>
            <a:ext cx="2876203" cy="1828800"/>
          </a:xfrm>
          <a:prstGeom prst="flowChartMulti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i="1"/>
              <a:t>Activité :</a:t>
            </a:r>
          </a:p>
          <a:p>
            <a:pPr algn="ctr"/>
            <a:r>
              <a:rPr lang="fr-FR" sz="1600">
                <a:solidFill>
                  <a:schemeClr val="tx1"/>
                </a:solidFill>
                <a:latin typeface="Aptos Display"/>
              </a:rPr>
              <a:t>Forces/Faiblesses et Opportunités/Menaces</a:t>
            </a:r>
            <a:endParaRPr lang="fr-FR" sz="1600">
              <a:solidFill>
                <a:schemeClr val="tx1"/>
              </a:solidFill>
            </a:endParaRPr>
          </a:p>
        </p:txBody>
      </p:sp>
      <p:sp>
        <p:nvSpPr>
          <p:cNvPr id="8" name="Organigramme : Multidocument 7">
            <a:hlinkClick r:id="rId3" action="ppaction://hlinksldjump"/>
            <a:extLst>
              <a:ext uri="{FF2B5EF4-FFF2-40B4-BE49-F238E27FC236}">
                <a16:creationId xmlns:a16="http://schemas.microsoft.com/office/drawing/2014/main" id="{7E7A88D2-6824-5D30-AC4A-BD7C4140EDDA}"/>
              </a:ext>
            </a:extLst>
          </p:cNvPr>
          <p:cNvSpPr/>
          <p:nvPr/>
        </p:nvSpPr>
        <p:spPr>
          <a:xfrm>
            <a:off x="769847" y="2391985"/>
            <a:ext cx="3176847" cy="2240280"/>
          </a:xfrm>
          <a:prstGeom prst="flowChartMulti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i="1"/>
              <a:t>Vidéo interactive :</a:t>
            </a:r>
          </a:p>
          <a:p>
            <a:pPr algn="ctr"/>
            <a:r>
              <a:rPr lang="fr-FR" sz="1600"/>
              <a:t>Améliorer l’économie de l'exploitation par la complémentarité des élevages porcins et bovins</a:t>
            </a:r>
          </a:p>
        </p:txBody>
      </p:sp>
      <p:grpSp>
        <p:nvGrpSpPr>
          <p:cNvPr id="9" name="Groupe 8">
            <a:extLst>
              <a:ext uri="{FF2B5EF4-FFF2-40B4-BE49-F238E27FC236}">
                <a16:creationId xmlns:a16="http://schemas.microsoft.com/office/drawing/2014/main" id="{38A56D01-8AC7-1F05-A8F4-7BB361033389}"/>
              </a:ext>
            </a:extLst>
          </p:cNvPr>
          <p:cNvGrpSpPr/>
          <p:nvPr/>
        </p:nvGrpSpPr>
        <p:grpSpPr>
          <a:xfrm>
            <a:off x="8264577" y="91614"/>
            <a:ext cx="2087235" cy="235697"/>
            <a:chOff x="2464028" y="4949423"/>
            <a:chExt cx="2087235" cy="235697"/>
          </a:xfrm>
        </p:grpSpPr>
        <p:sp>
          <p:nvSpPr>
            <p:cNvPr id="10" name="Hexagone 9">
              <a:extLst>
                <a:ext uri="{FF2B5EF4-FFF2-40B4-BE49-F238E27FC236}">
                  <a16:creationId xmlns:a16="http://schemas.microsoft.com/office/drawing/2014/main" id="{D7454BD5-3E8C-1AE6-0F8F-B7B201CA8805}"/>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1" name="Hexagone 10">
              <a:extLst>
                <a:ext uri="{FF2B5EF4-FFF2-40B4-BE49-F238E27FC236}">
                  <a16:creationId xmlns:a16="http://schemas.microsoft.com/office/drawing/2014/main" id="{D2DD5B63-DC7C-E498-405A-C1838C54EB17}"/>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2" name="Hexagone 11">
              <a:extLst>
                <a:ext uri="{FF2B5EF4-FFF2-40B4-BE49-F238E27FC236}">
                  <a16:creationId xmlns:a16="http://schemas.microsoft.com/office/drawing/2014/main" id="{64D46B44-C354-170E-F51D-8BFBE72F30B0}"/>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3" name="Hexagone 12">
              <a:extLst>
                <a:ext uri="{FF2B5EF4-FFF2-40B4-BE49-F238E27FC236}">
                  <a16:creationId xmlns:a16="http://schemas.microsoft.com/office/drawing/2014/main" id="{523DAB02-6B1C-4D6A-2E75-973FA202B744}"/>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4" name="Hexagone 13">
              <a:extLst>
                <a:ext uri="{FF2B5EF4-FFF2-40B4-BE49-F238E27FC236}">
                  <a16:creationId xmlns:a16="http://schemas.microsoft.com/office/drawing/2014/main" id="{AFB07946-FEAE-9DFA-6DF1-6C26E66BBAC4}"/>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1BEB5253-456B-76F9-7717-076C6917EF52}"/>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6121634D-B558-D0A8-925F-0E2C52CF261C}"/>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7" name="Organigramme : Terminateur 6">
            <a:hlinkClick r:id="rId4" action="ppaction://hlinksldjump"/>
            <a:extLst>
              <a:ext uri="{FF2B5EF4-FFF2-40B4-BE49-F238E27FC236}">
                <a16:creationId xmlns:a16="http://schemas.microsoft.com/office/drawing/2014/main" id="{F114AD27-8FF6-EC65-BD1B-B7ADD558B75B}"/>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3" name="Organigramme : Multidocument 2">
            <a:hlinkClick r:id="rId5" action="ppaction://hlinksldjump"/>
            <a:extLst>
              <a:ext uri="{FF2B5EF4-FFF2-40B4-BE49-F238E27FC236}">
                <a16:creationId xmlns:a16="http://schemas.microsoft.com/office/drawing/2014/main" id="{C798EE89-1948-1C00-1C2D-14A2FCE2A867}"/>
              </a:ext>
            </a:extLst>
          </p:cNvPr>
          <p:cNvSpPr/>
          <p:nvPr/>
        </p:nvSpPr>
        <p:spPr>
          <a:xfrm>
            <a:off x="4806292" y="2391985"/>
            <a:ext cx="2876203" cy="1828800"/>
          </a:xfrm>
          <a:prstGeom prst="flowChartMulti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i="1" dirty="0"/>
              <a:t>Activité :</a:t>
            </a:r>
          </a:p>
          <a:p>
            <a:pPr algn="ctr"/>
            <a:r>
              <a:rPr lang="fr-FR" sz="1600" dirty="0">
                <a:solidFill>
                  <a:schemeClr val="tx1"/>
                </a:solidFill>
                <a:latin typeface="Aptos Display"/>
              </a:rPr>
              <a:t>Principaux types d’exploitation</a:t>
            </a:r>
            <a:endParaRPr lang="fr-FR" sz="1600" dirty="0">
              <a:solidFill>
                <a:schemeClr val="tx1"/>
              </a:solidFill>
            </a:endParaRPr>
          </a:p>
        </p:txBody>
      </p:sp>
    </p:spTree>
    <p:extLst>
      <p:ext uri="{BB962C8B-B14F-4D97-AF65-F5344CB8AC3E}">
        <p14:creationId xmlns:p14="http://schemas.microsoft.com/office/powerpoint/2010/main" val="1914002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Hexagone 18">
            <a:hlinkClick r:id="rId2" action="ppaction://hlinksldjump"/>
            <a:extLst>
              <a:ext uri="{FF2B5EF4-FFF2-40B4-BE49-F238E27FC236}">
                <a16:creationId xmlns:a16="http://schemas.microsoft.com/office/drawing/2014/main" id="{ACDA4C54-AE08-9218-450D-48ACE3BD5772}"/>
              </a:ext>
            </a:extLst>
          </p:cNvPr>
          <p:cNvSpPr/>
          <p:nvPr/>
        </p:nvSpPr>
        <p:spPr>
          <a:xfrm>
            <a:off x="7508331" y="2260450"/>
            <a:ext cx="1745266" cy="1488435"/>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2000" b="1">
                <a:ln w="0"/>
                <a:solidFill>
                  <a:schemeClr val="tx1"/>
                </a:solidFill>
              </a:rPr>
              <a:t>BTS ACSE</a:t>
            </a:r>
          </a:p>
        </p:txBody>
      </p:sp>
      <p:sp>
        <p:nvSpPr>
          <p:cNvPr id="20" name="Hexagone 19">
            <a:hlinkClick r:id="rId3" action="ppaction://hlinksldjump"/>
            <a:extLst>
              <a:ext uri="{FF2B5EF4-FFF2-40B4-BE49-F238E27FC236}">
                <a16:creationId xmlns:a16="http://schemas.microsoft.com/office/drawing/2014/main" id="{DEBF09AB-32C8-D303-C74D-47ABF43AEFB9}"/>
              </a:ext>
            </a:extLst>
          </p:cNvPr>
          <p:cNvSpPr/>
          <p:nvPr/>
        </p:nvSpPr>
        <p:spPr>
          <a:xfrm>
            <a:off x="5970221" y="3083778"/>
            <a:ext cx="1745266" cy="1488435"/>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2000" b="1">
                <a:ln w="0"/>
                <a:solidFill>
                  <a:schemeClr val="tx1"/>
                </a:solidFill>
              </a:rPr>
              <a:t>BAC PRO CGEA</a:t>
            </a:r>
          </a:p>
        </p:txBody>
      </p:sp>
      <p:sp>
        <p:nvSpPr>
          <p:cNvPr id="21" name="Hexagone 20">
            <a:hlinkClick r:id="rId4" action="ppaction://hlinksldjump"/>
            <a:extLst>
              <a:ext uri="{FF2B5EF4-FFF2-40B4-BE49-F238E27FC236}">
                <a16:creationId xmlns:a16="http://schemas.microsoft.com/office/drawing/2014/main" id="{D3E3A6DC-E7C1-58F5-0CE1-E412932026BA}"/>
              </a:ext>
            </a:extLst>
          </p:cNvPr>
          <p:cNvSpPr/>
          <p:nvPr/>
        </p:nvSpPr>
        <p:spPr>
          <a:xfrm>
            <a:off x="4435588" y="2255836"/>
            <a:ext cx="1745266" cy="1488435"/>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2000" b="1">
                <a:ln w="0"/>
                <a:solidFill>
                  <a:schemeClr val="tx1"/>
                </a:solidFill>
              </a:rPr>
              <a:t>CAP</a:t>
            </a:r>
          </a:p>
        </p:txBody>
      </p:sp>
      <p:sp>
        <p:nvSpPr>
          <p:cNvPr id="22" name="Hexagone 21">
            <a:hlinkClick r:id="rId5" action="ppaction://hlinksldjump"/>
            <a:extLst>
              <a:ext uri="{FF2B5EF4-FFF2-40B4-BE49-F238E27FC236}">
                <a16:creationId xmlns:a16="http://schemas.microsoft.com/office/drawing/2014/main" id="{05E04915-2DFD-3CA6-01B7-E7D6868EDDD2}"/>
              </a:ext>
            </a:extLst>
          </p:cNvPr>
          <p:cNvSpPr/>
          <p:nvPr/>
        </p:nvSpPr>
        <p:spPr>
          <a:xfrm>
            <a:off x="5972373" y="1427774"/>
            <a:ext cx="1745266" cy="1488435"/>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2000" b="1">
                <a:ln w="0"/>
                <a:solidFill>
                  <a:schemeClr val="tx1"/>
                </a:solidFill>
              </a:rPr>
              <a:t>BAC TECHNO STAV</a:t>
            </a:r>
          </a:p>
        </p:txBody>
      </p:sp>
      <p:sp>
        <p:nvSpPr>
          <p:cNvPr id="23" name="Hexagone 22">
            <a:hlinkClick r:id="rId6" action="ppaction://hlinksldjump"/>
            <a:extLst>
              <a:ext uri="{FF2B5EF4-FFF2-40B4-BE49-F238E27FC236}">
                <a16:creationId xmlns:a16="http://schemas.microsoft.com/office/drawing/2014/main" id="{6397A437-4ECA-5BCC-4F1A-7E12129CA3B6}"/>
              </a:ext>
            </a:extLst>
          </p:cNvPr>
          <p:cNvSpPr/>
          <p:nvPr/>
        </p:nvSpPr>
        <p:spPr>
          <a:xfrm>
            <a:off x="2904717" y="1427894"/>
            <a:ext cx="1745266" cy="1488435"/>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2000" b="1">
                <a:ln w="0"/>
                <a:solidFill>
                  <a:schemeClr val="tx1"/>
                </a:solidFill>
              </a:rPr>
              <a:t>BPREA</a:t>
            </a:r>
          </a:p>
        </p:txBody>
      </p:sp>
      <p:sp>
        <p:nvSpPr>
          <p:cNvPr id="24" name="Hexagone 23">
            <a:hlinkClick r:id="rId7" action="ppaction://hlinksldjump"/>
            <a:extLst>
              <a:ext uri="{FF2B5EF4-FFF2-40B4-BE49-F238E27FC236}">
                <a16:creationId xmlns:a16="http://schemas.microsoft.com/office/drawing/2014/main" id="{1D11F4FE-64D1-B530-E984-E12A39E64492}"/>
              </a:ext>
            </a:extLst>
          </p:cNvPr>
          <p:cNvSpPr/>
          <p:nvPr/>
        </p:nvSpPr>
        <p:spPr>
          <a:xfrm>
            <a:off x="7504853" y="3930325"/>
            <a:ext cx="1745266" cy="1488435"/>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2000" b="1">
                <a:ln w="0"/>
                <a:solidFill>
                  <a:schemeClr val="tx1"/>
                </a:solidFill>
              </a:rPr>
              <a:t>BTS PA</a:t>
            </a:r>
          </a:p>
        </p:txBody>
      </p:sp>
      <p:sp>
        <p:nvSpPr>
          <p:cNvPr id="25" name="Hexagone 24">
            <a:hlinkClick r:id="rId8" action="ppaction://hlinksldjump"/>
            <a:extLst>
              <a:ext uri="{FF2B5EF4-FFF2-40B4-BE49-F238E27FC236}">
                <a16:creationId xmlns:a16="http://schemas.microsoft.com/office/drawing/2014/main" id="{121AD32F-FCD5-D8E0-9CD5-EC5B13805F9B}"/>
              </a:ext>
            </a:extLst>
          </p:cNvPr>
          <p:cNvSpPr/>
          <p:nvPr/>
        </p:nvSpPr>
        <p:spPr>
          <a:xfrm>
            <a:off x="2904717" y="3093081"/>
            <a:ext cx="1745266" cy="1488435"/>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2000" b="1">
                <a:ln w="0"/>
                <a:solidFill>
                  <a:schemeClr val="tx1"/>
                </a:solidFill>
              </a:rPr>
              <a:t>BPA</a:t>
            </a:r>
          </a:p>
        </p:txBody>
      </p:sp>
      <p:sp>
        <p:nvSpPr>
          <p:cNvPr id="2" name="Rectangle 1">
            <a:extLst>
              <a:ext uri="{FF2B5EF4-FFF2-40B4-BE49-F238E27FC236}">
                <a16:creationId xmlns:a16="http://schemas.microsoft.com/office/drawing/2014/main" id="{FF7E9621-D7BC-BFAF-746C-22DF8162DC72}"/>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Flèche : pentagone 2">
            <a:extLst>
              <a:ext uri="{FF2B5EF4-FFF2-40B4-BE49-F238E27FC236}">
                <a16:creationId xmlns:a16="http://schemas.microsoft.com/office/drawing/2014/main" id="{DE184985-F060-D099-FAA1-CFFC65BCE93F}"/>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A21F05AD-B80C-2B25-FB39-3B3B5BAC2981}"/>
              </a:ext>
            </a:extLst>
          </p:cNvPr>
          <p:cNvSpPr txBox="1"/>
          <p:nvPr/>
        </p:nvSpPr>
        <p:spPr>
          <a:xfrm>
            <a:off x="499672" y="27338"/>
            <a:ext cx="511973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APPROCHE PAR NIVEAU DE FORMATION</a:t>
            </a:r>
            <a:endParaRPr lang="fr-FR" b="1">
              <a:solidFill>
                <a:schemeClr val="bg1"/>
              </a:solidFill>
            </a:endParaRPr>
          </a:p>
        </p:txBody>
      </p:sp>
      <p:sp>
        <p:nvSpPr>
          <p:cNvPr id="5" name="Organigramme : Terminateur 4">
            <a:hlinkClick r:id="rId9" action="ppaction://hlinksldjump"/>
            <a:extLst>
              <a:ext uri="{FF2B5EF4-FFF2-40B4-BE49-F238E27FC236}">
                <a16:creationId xmlns:a16="http://schemas.microsoft.com/office/drawing/2014/main" id="{7269D6D5-5B64-CAA8-3D44-1E9CEB8A0E6C}"/>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MENU</a:t>
            </a:r>
          </a:p>
        </p:txBody>
      </p:sp>
    </p:spTree>
    <p:extLst>
      <p:ext uri="{BB962C8B-B14F-4D97-AF65-F5344CB8AC3E}">
        <p14:creationId xmlns:p14="http://schemas.microsoft.com/office/powerpoint/2010/main" val="30465465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E24AE-819C-75B0-99C7-278FF160781C}"/>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69873C83-8B0D-0E52-907E-50E0D7D028EB}"/>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79FFA57D-8CF2-FF9D-15A1-4E39B69D632A}"/>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BBF0D52C-E98F-2D91-96C0-540F6E0E5671}"/>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a:t>
            </a:r>
          </a:p>
        </p:txBody>
      </p:sp>
      <p:grpSp>
        <p:nvGrpSpPr>
          <p:cNvPr id="4" name="Groupe 3">
            <a:extLst>
              <a:ext uri="{FF2B5EF4-FFF2-40B4-BE49-F238E27FC236}">
                <a16:creationId xmlns:a16="http://schemas.microsoft.com/office/drawing/2014/main" id="{9B680368-3248-8E9F-B735-5EFE84859A64}"/>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3" action="ppaction://hlinksldjump"/>
              <a:extLst>
                <a:ext uri="{FF2B5EF4-FFF2-40B4-BE49-F238E27FC236}">
                  <a16:creationId xmlns:a16="http://schemas.microsoft.com/office/drawing/2014/main" id="{9987E88E-816C-AAB3-FF09-0A1D409F97B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0B4DA17B-F0AC-FC47-F1E1-0CC1E56BEAE3}"/>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pic>
        <p:nvPicPr>
          <p:cNvPr id="14" name="Graphique 13" descr="Présentation avec multimédia avec un remplissage uni">
            <a:extLst>
              <a:ext uri="{FF2B5EF4-FFF2-40B4-BE49-F238E27FC236}">
                <a16:creationId xmlns:a16="http://schemas.microsoft.com/office/drawing/2014/main" id="{13837B52-3FD0-9CE0-A330-AA16244F923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80700" y="1436468"/>
            <a:ext cx="914400" cy="914400"/>
          </a:xfrm>
          <a:prstGeom prst="rect">
            <a:avLst/>
          </a:prstGeom>
        </p:spPr>
      </p:pic>
      <p:sp>
        <p:nvSpPr>
          <p:cNvPr id="18" name="ZoneTexte 17">
            <a:extLst>
              <a:ext uri="{FF2B5EF4-FFF2-40B4-BE49-F238E27FC236}">
                <a16:creationId xmlns:a16="http://schemas.microsoft.com/office/drawing/2014/main" id="{B4182DEB-50C7-A321-91C4-673DF5601E2A}"/>
              </a:ext>
            </a:extLst>
          </p:cNvPr>
          <p:cNvSpPr txBox="1"/>
          <p:nvPr/>
        </p:nvSpPr>
        <p:spPr>
          <a:xfrm>
            <a:off x="2464028" y="1440376"/>
            <a:ext cx="8684660" cy="1200329"/>
          </a:xfrm>
          <a:prstGeom prst="rect">
            <a:avLst/>
          </a:prstGeom>
          <a:noFill/>
        </p:spPr>
        <p:txBody>
          <a:bodyPr wrap="square" rtlCol="0">
            <a:spAutoFit/>
          </a:bodyPr>
          <a:lstStyle/>
          <a:p>
            <a:r>
              <a:rPr lang="fr-FR" sz="2000"/>
              <a:t>Vidéo interactive sur la « </a:t>
            </a:r>
            <a:r>
              <a:rPr lang="fr-FR" sz="2000" b="1"/>
              <a:t>Améliorer l’économie de l'exploitation par la complémentarité des élevages porcins et bovins </a:t>
            </a:r>
            <a:r>
              <a:rPr lang="fr-FR" sz="2000"/>
              <a:t>»</a:t>
            </a:r>
          </a:p>
          <a:p>
            <a:r>
              <a:rPr lang="fr-FR" sz="2000">
                <a:hlinkClick r:id="rId8"/>
              </a:rPr>
              <a:t>https://ladigitale.dev/digiquiz/q/678922390b460</a:t>
            </a:r>
          </a:p>
          <a:p>
            <a:r>
              <a:rPr lang="fr-FR" sz="1200" i="1"/>
              <a:t>Modifiée d’après la ressource </a:t>
            </a:r>
            <a:r>
              <a:rPr lang="fr-FR" sz="1200" i="1" err="1"/>
              <a:t>Aporthe</a:t>
            </a:r>
            <a:r>
              <a:rPr lang="fr-FR" sz="1200" i="1"/>
              <a:t>, 2021a</a:t>
            </a:r>
          </a:p>
        </p:txBody>
      </p:sp>
      <p:grpSp>
        <p:nvGrpSpPr>
          <p:cNvPr id="23" name="Groupe 22">
            <a:extLst>
              <a:ext uri="{FF2B5EF4-FFF2-40B4-BE49-F238E27FC236}">
                <a16:creationId xmlns:a16="http://schemas.microsoft.com/office/drawing/2014/main" id="{681CA85F-19DD-8DEE-A9CD-1969DA751878}"/>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1E564D6B-4080-5DC6-F38D-9D975F2C5645}"/>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37A8C814-2E9F-3687-73F9-359EF4BC4082}"/>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9D1D91DF-8D16-448F-E5BF-12ED5BE0FEBB}"/>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2EA296C9-A94F-3CAC-C33E-170F274CA2E1}"/>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ECCD9D5A-4268-920B-A419-96FC5ADA9627}"/>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A8EAC9A5-2C0D-DA50-6210-0CC45C7BB7A5}"/>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AFF26EB9-4A9F-86B3-3579-30C3D83FB83B}"/>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grpSp>
        <p:nvGrpSpPr>
          <p:cNvPr id="2" name="Groupe 1">
            <a:extLst>
              <a:ext uri="{FF2B5EF4-FFF2-40B4-BE49-F238E27FC236}">
                <a16:creationId xmlns:a16="http://schemas.microsoft.com/office/drawing/2014/main" id="{0A93C427-C746-CF09-CA57-00C7769E59EF}"/>
              </a:ext>
            </a:extLst>
          </p:cNvPr>
          <p:cNvGrpSpPr/>
          <p:nvPr/>
        </p:nvGrpSpPr>
        <p:grpSpPr>
          <a:xfrm>
            <a:off x="2464028" y="2846539"/>
            <a:ext cx="501554" cy="485232"/>
            <a:chOff x="8440623" y="5670614"/>
            <a:chExt cx="501554" cy="485232"/>
          </a:xfrm>
        </p:grpSpPr>
        <p:sp>
          <p:nvSpPr>
            <p:cNvPr id="3" name="Ellipse 2">
              <a:extLst>
                <a:ext uri="{FF2B5EF4-FFF2-40B4-BE49-F238E27FC236}">
                  <a16:creationId xmlns:a16="http://schemas.microsoft.com/office/drawing/2014/main" id="{DF14E00A-C2D1-192C-BB96-9E07E01338C9}"/>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10" name="Graphique 9" descr="Santé mentale avec un remplissage uni">
              <a:extLst>
                <a:ext uri="{FF2B5EF4-FFF2-40B4-BE49-F238E27FC236}">
                  <a16:creationId xmlns:a16="http://schemas.microsoft.com/office/drawing/2014/main" id="{BBD4C467-D72F-A3CB-2B5E-600837AEDD9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462779" y="5676448"/>
              <a:ext cx="479398" cy="479398"/>
            </a:xfrm>
            <a:prstGeom prst="rect">
              <a:avLst/>
            </a:prstGeom>
          </p:spPr>
        </p:pic>
      </p:grpSp>
      <p:sp>
        <p:nvSpPr>
          <p:cNvPr id="12" name="ZoneTexte 11">
            <a:extLst>
              <a:ext uri="{FF2B5EF4-FFF2-40B4-BE49-F238E27FC236}">
                <a16:creationId xmlns:a16="http://schemas.microsoft.com/office/drawing/2014/main" id="{8DF04CAE-5561-570D-0D39-079492BB0201}"/>
              </a:ext>
            </a:extLst>
          </p:cNvPr>
          <p:cNvSpPr txBox="1"/>
          <p:nvPr/>
        </p:nvSpPr>
        <p:spPr>
          <a:xfrm>
            <a:off x="3002974" y="2846539"/>
            <a:ext cx="7776786" cy="523220"/>
          </a:xfrm>
          <a:prstGeom prst="rect">
            <a:avLst/>
          </a:prstGeom>
          <a:noFill/>
        </p:spPr>
        <p:txBody>
          <a:bodyPr wrap="square" rtlCol="0">
            <a:spAutoFit/>
          </a:bodyPr>
          <a:lstStyle/>
          <a:p>
            <a:r>
              <a:rPr lang="fr-FR" sz="1400" i="1">
                <a:effectLst/>
              </a:rPr>
              <a:t>A la fin de la vidéo, l’apprenant est capable seul ou en groupe d’indiquer les intérêts économiques de la mixité bovins-porcins</a:t>
            </a:r>
            <a:endParaRPr lang="fr-FR" sz="1400" i="1"/>
          </a:p>
        </p:txBody>
      </p:sp>
      <p:sp>
        <p:nvSpPr>
          <p:cNvPr id="17" name="Organigramme : Terminateur 16">
            <a:hlinkClick r:id="rId11" action="ppaction://hlinksldjump"/>
            <a:extLst>
              <a:ext uri="{FF2B5EF4-FFF2-40B4-BE49-F238E27FC236}">
                <a16:creationId xmlns:a16="http://schemas.microsoft.com/office/drawing/2014/main" id="{2A0D78E8-780B-8175-4A7D-4388025B30D0}"/>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24" name="ZoneTexte 23">
            <a:extLst>
              <a:ext uri="{FF2B5EF4-FFF2-40B4-BE49-F238E27FC236}">
                <a16:creationId xmlns:a16="http://schemas.microsoft.com/office/drawing/2014/main" id="{68B735F4-F6AE-4783-A94A-44BBBE7CD660}"/>
              </a:ext>
            </a:extLst>
          </p:cNvPr>
          <p:cNvSpPr txBox="1"/>
          <p:nvPr/>
        </p:nvSpPr>
        <p:spPr>
          <a:xfrm>
            <a:off x="456152" y="648057"/>
            <a:ext cx="8684660" cy="400110"/>
          </a:xfrm>
          <a:prstGeom prst="rect">
            <a:avLst/>
          </a:prstGeom>
          <a:noFill/>
        </p:spPr>
        <p:txBody>
          <a:bodyPr wrap="square" lIns="91440" tIns="45720" rIns="91440" bIns="45720" rtlCol="0" anchor="t">
            <a:spAutoFit/>
          </a:bodyPr>
          <a:lstStyle/>
          <a:p>
            <a:r>
              <a:rPr lang="fr-FR" sz="2000" b="1"/>
              <a:t>Activité :</a:t>
            </a:r>
            <a:r>
              <a:rPr lang="fr-FR" sz="2000"/>
              <a:t> Répondre aux questions intégrées dans la vidéo</a:t>
            </a:r>
          </a:p>
        </p:txBody>
      </p:sp>
      <p:sp>
        <p:nvSpPr>
          <p:cNvPr id="27" name="Organigramme : Multidocument 26">
            <a:hlinkClick r:id="rId12" action="ppaction://hlinksldjump"/>
            <a:extLst>
              <a:ext uri="{FF2B5EF4-FFF2-40B4-BE49-F238E27FC236}">
                <a16:creationId xmlns:a16="http://schemas.microsoft.com/office/drawing/2014/main" id="{9E80685B-01D3-0AB7-990D-C83448D06B78}"/>
              </a:ext>
            </a:extLst>
          </p:cNvPr>
          <p:cNvSpPr/>
          <p:nvPr/>
        </p:nvSpPr>
        <p:spPr>
          <a:xfrm>
            <a:off x="133643"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4376546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6C00F-1CD0-AF62-8441-DC775FE50E7A}"/>
            </a:ext>
          </a:extLst>
        </p:cNvPr>
        <p:cNvGrpSpPr/>
        <p:nvPr/>
      </p:nvGrpSpPr>
      <p:grpSpPr>
        <a:xfrm>
          <a:off x="0" y="0"/>
          <a:ext cx="0" cy="0"/>
          <a:chOff x="0" y="0"/>
          <a:chExt cx="0" cy="0"/>
        </a:xfrm>
      </p:grpSpPr>
      <p:cxnSp>
        <p:nvCxnSpPr>
          <p:cNvPr id="45" name="Connecteur droit avec flèche 44">
            <a:extLst>
              <a:ext uri="{FF2B5EF4-FFF2-40B4-BE49-F238E27FC236}">
                <a16:creationId xmlns:a16="http://schemas.microsoft.com/office/drawing/2014/main" id="{5C581032-F3C9-9586-A1EE-F30052AA1129}"/>
              </a:ext>
            </a:extLst>
          </p:cNvPr>
          <p:cNvCxnSpPr>
            <a:cxnSpLocks/>
          </p:cNvCxnSpPr>
          <p:nvPr/>
        </p:nvCxnSpPr>
        <p:spPr>
          <a:xfrm>
            <a:off x="5562032" y="4955877"/>
            <a:ext cx="163074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 name="Rectangle 6">
            <a:extLst>
              <a:ext uri="{FF2B5EF4-FFF2-40B4-BE49-F238E27FC236}">
                <a16:creationId xmlns:a16="http://schemas.microsoft.com/office/drawing/2014/main" id="{534477A4-055B-63BE-F66D-0BFE96DAE95B}"/>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B7216D7A-908D-1307-5DC7-B431C2746AD0}"/>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727A463B-9A24-CE23-794E-B6B5958F0886}"/>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dirty="0">
                <a:solidFill>
                  <a:schemeClr val="bg1"/>
                </a:solidFill>
                <a:latin typeface="Aptos Display"/>
              </a:rPr>
              <a:t>Mixité : Principaux types d'exploitations</a:t>
            </a:r>
          </a:p>
        </p:txBody>
      </p:sp>
      <p:grpSp>
        <p:nvGrpSpPr>
          <p:cNvPr id="4" name="Groupe 3">
            <a:extLst>
              <a:ext uri="{FF2B5EF4-FFF2-40B4-BE49-F238E27FC236}">
                <a16:creationId xmlns:a16="http://schemas.microsoft.com/office/drawing/2014/main" id="{5FAA0815-DE0D-119B-A50D-F1A5AB7B7AD2}"/>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3" action="ppaction://hlinksldjump"/>
              <a:extLst>
                <a:ext uri="{FF2B5EF4-FFF2-40B4-BE49-F238E27FC236}">
                  <a16:creationId xmlns:a16="http://schemas.microsoft.com/office/drawing/2014/main" id="{05C05693-D537-9D79-3EA4-1CB24B1EAC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A26801CE-B5BB-13E0-31E4-234B46C03068}"/>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520C7AE5-A38B-7687-0FCF-22449F6ECDC6}"/>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B294F421-5FE0-775D-0D33-FE83432D5072}"/>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F920E1D8-1C47-97EE-8B0D-5879E58F0461}"/>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A95269B3-62DA-AE4F-CEB6-7FD0ED929522}"/>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36E7D350-35C2-2D44-5036-143C0024482A}"/>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0CC24CA8-5DDE-38F4-F940-7DD0A92E9D3C}"/>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3CE8B85F-32D2-C30B-F5A3-C473042EB299}"/>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4DE8D4FC-55FE-E069-BEA6-581AC1A18A25}"/>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grpSp>
        <p:nvGrpSpPr>
          <p:cNvPr id="2" name="Groupe 1">
            <a:extLst>
              <a:ext uri="{FF2B5EF4-FFF2-40B4-BE49-F238E27FC236}">
                <a16:creationId xmlns:a16="http://schemas.microsoft.com/office/drawing/2014/main" id="{ACEE7745-F3CB-12EC-893D-0DD1730CC7C7}"/>
              </a:ext>
            </a:extLst>
          </p:cNvPr>
          <p:cNvGrpSpPr/>
          <p:nvPr/>
        </p:nvGrpSpPr>
        <p:grpSpPr>
          <a:xfrm>
            <a:off x="483340" y="1169745"/>
            <a:ext cx="501554" cy="485232"/>
            <a:chOff x="8440623" y="5670614"/>
            <a:chExt cx="501554" cy="485232"/>
          </a:xfrm>
        </p:grpSpPr>
        <p:sp>
          <p:nvSpPr>
            <p:cNvPr id="3" name="Ellipse 2">
              <a:extLst>
                <a:ext uri="{FF2B5EF4-FFF2-40B4-BE49-F238E27FC236}">
                  <a16:creationId xmlns:a16="http://schemas.microsoft.com/office/drawing/2014/main" id="{826713F0-5D02-89AC-05DA-8310202C9815}"/>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10" name="Graphique 9" descr="Santé mentale avec un remplissage uni">
              <a:extLst>
                <a:ext uri="{FF2B5EF4-FFF2-40B4-BE49-F238E27FC236}">
                  <a16:creationId xmlns:a16="http://schemas.microsoft.com/office/drawing/2014/main" id="{21EE0C63-79C2-397C-9071-6A19AD19A5C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62779" y="5676448"/>
              <a:ext cx="479398" cy="479398"/>
            </a:xfrm>
            <a:prstGeom prst="rect">
              <a:avLst/>
            </a:prstGeom>
          </p:spPr>
        </p:pic>
      </p:grpSp>
      <p:sp>
        <p:nvSpPr>
          <p:cNvPr id="17" name="ZoneTexte 16">
            <a:extLst>
              <a:ext uri="{FF2B5EF4-FFF2-40B4-BE49-F238E27FC236}">
                <a16:creationId xmlns:a16="http://schemas.microsoft.com/office/drawing/2014/main" id="{F9FD6D73-AFA3-5D24-019F-576221B8BE13}"/>
              </a:ext>
            </a:extLst>
          </p:cNvPr>
          <p:cNvSpPr txBox="1"/>
          <p:nvPr/>
        </p:nvSpPr>
        <p:spPr>
          <a:xfrm>
            <a:off x="456540" y="657858"/>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les 6 principaux types d’exploitations</a:t>
            </a:r>
          </a:p>
        </p:txBody>
      </p:sp>
      <p:sp>
        <p:nvSpPr>
          <p:cNvPr id="24" name="ZoneTexte 23">
            <a:hlinkClick r:id="rId8" action="ppaction://hlinksldjump"/>
            <a:extLst>
              <a:ext uri="{FF2B5EF4-FFF2-40B4-BE49-F238E27FC236}">
                <a16:creationId xmlns:a16="http://schemas.microsoft.com/office/drawing/2014/main" id="{323AFD97-4CAC-4F91-B359-5A263BA40C7C}"/>
              </a:ext>
            </a:extLst>
          </p:cNvPr>
          <p:cNvSpPr txBox="1"/>
          <p:nvPr/>
        </p:nvSpPr>
        <p:spPr>
          <a:xfrm>
            <a:off x="2722064" y="2304180"/>
            <a:ext cx="3094992" cy="646331"/>
          </a:xfrm>
          <a:prstGeom prst="rect">
            <a:avLst/>
          </a:prstGeom>
          <a:solidFill>
            <a:srgbClr val="00B0F0"/>
          </a:solidFill>
          <a:ln w="25400">
            <a:solidFill>
              <a:srgbClr val="00B0F0"/>
            </a:solidFill>
          </a:ln>
        </p:spPr>
        <p:txBody>
          <a:bodyPr wrap="square" lIns="91440" tIns="45720" rIns="91440" bIns="45720" rtlCol="0" anchor="t">
            <a:spAutoFit/>
          </a:bodyPr>
          <a:lstStyle/>
          <a:p>
            <a:pPr algn="ctr"/>
            <a:r>
              <a:rPr lang="fr-FR"/>
              <a:t>Naisseur (porcs) </a:t>
            </a:r>
          </a:p>
          <a:p>
            <a:pPr algn="ctr"/>
            <a:r>
              <a:rPr lang="fr-FR"/>
              <a:t>Naisseur-Engraisseur (porcs)</a:t>
            </a:r>
          </a:p>
        </p:txBody>
      </p:sp>
      <p:sp>
        <p:nvSpPr>
          <p:cNvPr id="25" name="ZoneTexte 24">
            <a:hlinkClick r:id="rId9" action="ppaction://hlinksldjump"/>
            <a:extLst>
              <a:ext uri="{FF2B5EF4-FFF2-40B4-BE49-F238E27FC236}">
                <a16:creationId xmlns:a16="http://schemas.microsoft.com/office/drawing/2014/main" id="{56FCE068-849C-1D3F-90A6-3A22D751C18E}"/>
              </a:ext>
            </a:extLst>
          </p:cNvPr>
          <p:cNvSpPr txBox="1"/>
          <p:nvPr/>
        </p:nvSpPr>
        <p:spPr>
          <a:xfrm>
            <a:off x="2955378" y="4771211"/>
            <a:ext cx="2623279" cy="369332"/>
          </a:xfrm>
          <a:prstGeom prst="rect">
            <a:avLst/>
          </a:prstGeom>
          <a:solidFill>
            <a:srgbClr val="E59EDD"/>
          </a:solidFill>
          <a:ln w="25400">
            <a:solidFill>
              <a:srgbClr val="E59EDD"/>
            </a:solidFill>
          </a:ln>
        </p:spPr>
        <p:txBody>
          <a:bodyPr wrap="square" lIns="91440" tIns="45720" rIns="91440" bIns="45720" rtlCol="0" anchor="t">
            <a:spAutoFit/>
          </a:bodyPr>
          <a:lstStyle/>
          <a:p>
            <a:pPr algn="ctr"/>
            <a:r>
              <a:rPr lang="fr-FR"/>
              <a:t>Engraisseur (porcs)</a:t>
            </a:r>
          </a:p>
        </p:txBody>
      </p:sp>
      <p:sp>
        <p:nvSpPr>
          <p:cNvPr id="26" name="ZoneTexte 25">
            <a:extLst>
              <a:ext uri="{FF2B5EF4-FFF2-40B4-BE49-F238E27FC236}">
                <a16:creationId xmlns:a16="http://schemas.microsoft.com/office/drawing/2014/main" id="{E49077F5-2650-CA7D-CF3D-081F06672168}"/>
              </a:ext>
            </a:extLst>
          </p:cNvPr>
          <p:cNvSpPr txBox="1"/>
          <p:nvPr/>
        </p:nvSpPr>
        <p:spPr>
          <a:xfrm>
            <a:off x="7391055" y="5405759"/>
            <a:ext cx="2052505" cy="369332"/>
          </a:xfrm>
          <a:prstGeom prst="rect">
            <a:avLst/>
          </a:prstGeom>
          <a:noFill/>
          <a:ln w="19050">
            <a:solidFill>
              <a:schemeClr val="accent2"/>
            </a:solidFill>
          </a:ln>
        </p:spPr>
        <p:txBody>
          <a:bodyPr wrap="square" rtlCol="0">
            <a:spAutoFit/>
          </a:bodyPr>
          <a:lstStyle/>
          <a:p>
            <a:pPr algn="ctr"/>
            <a:r>
              <a:rPr lang="fr-FR"/>
              <a:t>Spécialisé porcins</a:t>
            </a:r>
          </a:p>
        </p:txBody>
      </p:sp>
      <p:sp>
        <p:nvSpPr>
          <p:cNvPr id="27" name="ZoneTexte 26">
            <a:extLst>
              <a:ext uri="{FF2B5EF4-FFF2-40B4-BE49-F238E27FC236}">
                <a16:creationId xmlns:a16="http://schemas.microsoft.com/office/drawing/2014/main" id="{7A2CD801-46A8-AA3E-294D-B3AA8B81E272}"/>
              </a:ext>
            </a:extLst>
          </p:cNvPr>
          <p:cNvSpPr txBox="1"/>
          <p:nvPr/>
        </p:nvSpPr>
        <p:spPr>
          <a:xfrm>
            <a:off x="7378006" y="3093089"/>
            <a:ext cx="2052505" cy="369332"/>
          </a:xfrm>
          <a:prstGeom prst="rect">
            <a:avLst/>
          </a:prstGeom>
          <a:noFill/>
          <a:ln w="19050">
            <a:solidFill>
              <a:schemeClr val="accent2"/>
            </a:solidFill>
          </a:ln>
        </p:spPr>
        <p:txBody>
          <a:bodyPr wrap="square" rtlCol="0">
            <a:spAutoFit/>
          </a:bodyPr>
          <a:lstStyle/>
          <a:p>
            <a:pPr algn="ctr"/>
            <a:r>
              <a:rPr lang="fr-FR"/>
              <a:t>Spécialisé porcins</a:t>
            </a:r>
          </a:p>
        </p:txBody>
      </p:sp>
      <p:sp>
        <p:nvSpPr>
          <p:cNvPr id="28" name="ZoneTexte 27">
            <a:extLst>
              <a:ext uri="{FF2B5EF4-FFF2-40B4-BE49-F238E27FC236}">
                <a16:creationId xmlns:a16="http://schemas.microsoft.com/office/drawing/2014/main" id="{6BEC0005-EAB2-D788-287A-CDF75CC03970}"/>
              </a:ext>
            </a:extLst>
          </p:cNvPr>
          <p:cNvSpPr txBox="1"/>
          <p:nvPr/>
        </p:nvSpPr>
        <p:spPr>
          <a:xfrm>
            <a:off x="7391055" y="4771211"/>
            <a:ext cx="2052505" cy="369332"/>
          </a:xfrm>
          <a:prstGeom prst="rect">
            <a:avLst/>
          </a:prstGeom>
          <a:noFill/>
          <a:ln w="19050">
            <a:solidFill>
              <a:schemeClr val="tx1"/>
            </a:solidFill>
          </a:ln>
        </p:spPr>
        <p:txBody>
          <a:bodyPr wrap="square" lIns="91440" tIns="45720" rIns="91440" bIns="45720" rtlCol="0" anchor="t">
            <a:spAutoFit/>
          </a:bodyPr>
          <a:lstStyle/>
          <a:p>
            <a:pPr algn="ctr"/>
            <a:r>
              <a:rPr lang="fr-FR"/>
              <a:t>+Bovins lait</a:t>
            </a:r>
          </a:p>
        </p:txBody>
      </p:sp>
      <p:sp>
        <p:nvSpPr>
          <p:cNvPr id="29" name="ZoneTexte 28">
            <a:extLst>
              <a:ext uri="{FF2B5EF4-FFF2-40B4-BE49-F238E27FC236}">
                <a16:creationId xmlns:a16="http://schemas.microsoft.com/office/drawing/2014/main" id="{F0AA99F1-A876-4F0E-4484-401637507E48}"/>
              </a:ext>
            </a:extLst>
          </p:cNvPr>
          <p:cNvSpPr txBox="1"/>
          <p:nvPr/>
        </p:nvSpPr>
        <p:spPr>
          <a:xfrm>
            <a:off x="7391055" y="4130795"/>
            <a:ext cx="2052505" cy="369332"/>
          </a:xfrm>
          <a:prstGeom prst="rect">
            <a:avLst/>
          </a:prstGeom>
          <a:noFill/>
          <a:ln w="19050">
            <a:solidFill>
              <a:schemeClr val="tx1"/>
            </a:solidFill>
          </a:ln>
        </p:spPr>
        <p:txBody>
          <a:bodyPr wrap="square" lIns="91440" tIns="45720" rIns="91440" bIns="45720" rtlCol="0" anchor="t">
            <a:spAutoFit/>
          </a:bodyPr>
          <a:lstStyle/>
          <a:p>
            <a:pPr algn="ctr"/>
            <a:r>
              <a:rPr lang="fr-FR"/>
              <a:t>+Bovins viande</a:t>
            </a:r>
          </a:p>
        </p:txBody>
      </p:sp>
      <p:sp>
        <p:nvSpPr>
          <p:cNvPr id="30" name="ZoneTexte 29">
            <a:extLst>
              <a:ext uri="{FF2B5EF4-FFF2-40B4-BE49-F238E27FC236}">
                <a16:creationId xmlns:a16="http://schemas.microsoft.com/office/drawing/2014/main" id="{8229DF1E-574A-0A0E-F31E-3A1FB6B7B232}"/>
              </a:ext>
            </a:extLst>
          </p:cNvPr>
          <p:cNvSpPr txBox="1"/>
          <p:nvPr/>
        </p:nvSpPr>
        <p:spPr>
          <a:xfrm>
            <a:off x="7391057" y="2467059"/>
            <a:ext cx="2052505" cy="369332"/>
          </a:xfrm>
          <a:prstGeom prst="rect">
            <a:avLst/>
          </a:prstGeom>
          <a:noFill/>
          <a:ln w="19050">
            <a:solidFill>
              <a:schemeClr val="tx1"/>
            </a:solidFill>
          </a:ln>
        </p:spPr>
        <p:txBody>
          <a:bodyPr wrap="square" lIns="91440" tIns="45720" rIns="91440" bIns="45720" rtlCol="0" anchor="t">
            <a:spAutoFit/>
          </a:bodyPr>
          <a:lstStyle/>
          <a:p>
            <a:pPr algn="ctr"/>
            <a:r>
              <a:rPr lang="fr-FR"/>
              <a:t>+ Bovins lait</a:t>
            </a:r>
          </a:p>
        </p:txBody>
      </p:sp>
      <p:sp>
        <p:nvSpPr>
          <p:cNvPr id="31" name="ZoneTexte 30">
            <a:extLst>
              <a:ext uri="{FF2B5EF4-FFF2-40B4-BE49-F238E27FC236}">
                <a16:creationId xmlns:a16="http://schemas.microsoft.com/office/drawing/2014/main" id="{34F61633-5F1B-13B5-A9A3-01865CC77DAF}"/>
              </a:ext>
            </a:extLst>
          </p:cNvPr>
          <p:cNvSpPr txBox="1"/>
          <p:nvPr/>
        </p:nvSpPr>
        <p:spPr>
          <a:xfrm>
            <a:off x="7360659" y="1843728"/>
            <a:ext cx="2078569" cy="369332"/>
          </a:xfrm>
          <a:prstGeom prst="rect">
            <a:avLst/>
          </a:prstGeom>
          <a:noFill/>
          <a:ln w="19050">
            <a:solidFill>
              <a:schemeClr val="tx1"/>
            </a:solidFill>
          </a:ln>
        </p:spPr>
        <p:txBody>
          <a:bodyPr wrap="square" lIns="91440" tIns="45720" rIns="91440" bIns="45720" rtlCol="0" anchor="t">
            <a:spAutoFit/>
          </a:bodyPr>
          <a:lstStyle/>
          <a:p>
            <a:pPr algn="ctr"/>
            <a:r>
              <a:rPr lang="fr-FR"/>
              <a:t>+ Bovins viande</a:t>
            </a:r>
          </a:p>
        </p:txBody>
      </p:sp>
      <p:cxnSp>
        <p:nvCxnSpPr>
          <p:cNvPr id="33" name="Connecteur droit avec flèche 32">
            <a:extLst>
              <a:ext uri="{FF2B5EF4-FFF2-40B4-BE49-F238E27FC236}">
                <a16:creationId xmlns:a16="http://schemas.microsoft.com/office/drawing/2014/main" id="{428D6986-893B-354C-E694-E3B43BC2C696}"/>
              </a:ext>
            </a:extLst>
          </p:cNvPr>
          <p:cNvCxnSpPr>
            <a:cxnSpLocks/>
          </p:cNvCxnSpPr>
          <p:nvPr/>
        </p:nvCxnSpPr>
        <p:spPr>
          <a:xfrm flipV="1">
            <a:off x="1776376" y="2684203"/>
            <a:ext cx="909402" cy="117046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5" name="Connecteur droit avec flèche 34">
            <a:extLst>
              <a:ext uri="{FF2B5EF4-FFF2-40B4-BE49-F238E27FC236}">
                <a16:creationId xmlns:a16="http://schemas.microsoft.com/office/drawing/2014/main" id="{CA25F0F8-0508-F425-AFEC-0C5C5347F406}"/>
              </a:ext>
            </a:extLst>
          </p:cNvPr>
          <p:cNvCxnSpPr>
            <a:cxnSpLocks/>
            <a:endCxn id="25" idx="1"/>
          </p:cNvCxnSpPr>
          <p:nvPr/>
        </p:nvCxnSpPr>
        <p:spPr>
          <a:xfrm>
            <a:off x="1776376" y="3851267"/>
            <a:ext cx="1179002" cy="110461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6" name="Connecteur droit avec flèche 35">
            <a:extLst>
              <a:ext uri="{FF2B5EF4-FFF2-40B4-BE49-F238E27FC236}">
                <a16:creationId xmlns:a16="http://schemas.microsoft.com/office/drawing/2014/main" id="{9A270678-A4BA-F088-13C4-218F4CE26A6E}"/>
              </a:ext>
            </a:extLst>
          </p:cNvPr>
          <p:cNvCxnSpPr>
            <a:cxnSpLocks/>
          </p:cNvCxnSpPr>
          <p:nvPr/>
        </p:nvCxnSpPr>
        <p:spPr>
          <a:xfrm flipV="1">
            <a:off x="5807985" y="2023908"/>
            <a:ext cx="1369422" cy="64633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Connecteur droit avec flèche 37">
            <a:extLst>
              <a:ext uri="{FF2B5EF4-FFF2-40B4-BE49-F238E27FC236}">
                <a16:creationId xmlns:a16="http://schemas.microsoft.com/office/drawing/2014/main" id="{5C3A0771-9AE3-8F5E-CF36-EE479E6A79F2}"/>
              </a:ext>
            </a:extLst>
          </p:cNvPr>
          <p:cNvCxnSpPr>
            <a:cxnSpLocks/>
          </p:cNvCxnSpPr>
          <p:nvPr/>
        </p:nvCxnSpPr>
        <p:spPr>
          <a:xfrm flipV="1">
            <a:off x="5807984" y="2670239"/>
            <a:ext cx="1401421" cy="372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Connecteur droit avec flèche 39">
            <a:extLst>
              <a:ext uri="{FF2B5EF4-FFF2-40B4-BE49-F238E27FC236}">
                <a16:creationId xmlns:a16="http://schemas.microsoft.com/office/drawing/2014/main" id="{5C1FF4D3-385C-E801-96AA-081C47F57FBC}"/>
              </a:ext>
            </a:extLst>
          </p:cNvPr>
          <p:cNvCxnSpPr>
            <a:cxnSpLocks/>
          </p:cNvCxnSpPr>
          <p:nvPr/>
        </p:nvCxnSpPr>
        <p:spPr>
          <a:xfrm>
            <a:off x="5839983" y="2676770"/>
            <a:ext cx="1369422" cy="600208"/>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cxnSp>
        <p:nvCxnSpPr>
          <p:cNvPr id="44" name="Connecteur droit avec flèche 43">
            <a:extLst>
              <a:ext uri="{FF2B5EF4-FFF2-40B4-BE49-F238E27FC236}">
                <a16:creationId xmlns:a16="http://schemas.microsoft.com/office/drawing/2014/main" id="{7252BEB4-6E75-F754-E825-D3E5B455DF41}"/>
              </a:ext>
            </a:extLst>
          </p:cNvPr>
          <p:cNvCxnSpPr>
            <a:cxnSpLocks/>
            <a:stCxn id="25" idx="3"/>
          </p:cNvCxnSpPr>
          <p:nvPr/>
        </p:nvCxnSpPr>
        <p:spPr>
          <a:xfrm flipV="1">
            <a:off x="5578657" y="4321329"/>
            <a:ext cx="1598750" cy="63454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6" name="Connecteur droit avec flèche 45">
            <a:extLst>
              <a:ext uri="{FF2B5EF4-FFF2-40B4-BE49-F238E27FC236}">
                <a16:creationId xmlns:a16="http://schemas.microsoft.com/office/drawing/2014/main" id="{7A087B59-D26A-8B89-EC37-523DD2A46009}"/>
              </a:ext>
            </a:extLst>
          </p:cNvPr>
          <p:cNvCxnSpPr>
            <a:cxnSpLocks/>
            <a:stCxn id="25" idx="3"/>
          </p:cNvCxnSpPr>
          <p:nvPr/>
        </p:nvCxnSpPr>
        <p:spPr>
          <a:xfrm>
            <a:off x="5578657" y="4955877"/>
            <a:ext cx="1630748" cy="634548"/>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sp>
        <p:nvSpPr>
          <p:cNvPr id="12" name="Organigramme : Terminateur 11">
            <a:hlinkClick r:id="rId10" action="ppaction://hlinksldjump"/>
            <a:extLst>
              <a:ext uri="{FF2B5EF4-FFF2-40B4-BE49-F238E27FC236}">
                <a16:creationId xmlns:a16="http://schemas.microsoft.com/office/drawing/2014/main" id="{44FAC2FB-2A27-4D5B-1888-D9917504D755}"/>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50" name="ZoneTexte 49">
            <a:extLst>
              <a:ext uri="{FF2B5EF4-FFF2-40B4-BE49-F238E27FC236}">
                <a16:creationId xmlns:a16="http://schemas.microsoft.com/office/drawing/2014/main" id="{5E7905A2-64DE-AE52-C7A5-841B629CCBBB}"/>
              </a:ext>
            </a:extLst>
          </p:cNvPr>
          <p:cNvSpPr txBox="1"/>
          <p:nvPr/>
        </p:nvSpPr>
        <p:spPr>
          <a:xfrm>
            <a:off x="1061276" y="1157143"/>
            <a:ext cx="7776786" cy="523220"/>
          </a:xfrm>
          <a:prstGeom prst="rect">
            <a:avLst/>
          </a:prstGeom>
          <a:noFill/>
        </p:spPr>
        <p:txBody>
          <a:bodyPr wrap="square" rtlCol="0">
            <a:spAutoFit/>
          </a:bodyPr>
          <a:lstStyle/>
          <a:p>
            <a:r>
              <a:rPr lang="fr-FR" sz="1400" i="1">
                <a:effectLst/>
              </a:rPr>
              <a:t>A la fin de l’activité, l’apprenant est capable seul ou en groupe de différencier les différents types d’élevages mixtes bovins-porcins ou spécialisés porcins dans le Massif central </a:t>
            </a:r>
            <a:endParaRPr lang="fr-FR" sz="1400" i="1"/>
          </a:p>
        </p:txBody>
      </p:sp>
      <p:sp>
        <p:nvSpPr>
          <p:cNvPr id="9" name="Flèche : pentagone 8">
            <a:hlinkClick r:id="rId8" action="ppaction://hlinksldjump"/>
            <a:extLst>
              <a:ext uri="{FF2B5EF4-FFF2-40B4-BE49-F238E27FC236}">
                <a16:creationId xmlns:a16="http://schemas.microsoft.com/office/drawing/2014/main" id="{79E59223-C9BE-5993-9AA3-3E9A005E1A1A}"/>
              </a:ext>
            </a:extLst>
          </p:cNvPr>
          <p:cNvSpPr/>
          <p:nvPr/>
        </p:nvSpPr>
        <p:spPr>
          <a:xfrm>
            <a:off x="633741" y="6355695"/>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Suivant (2/7)</a:t>
            </a:r>
          </a:p>
        </p:txBody>
      </p:sp>
      <p:sp>
        <p:nvSpPr>
          <p:cNvPr id="14" name="Organigramme : Multidocument 13">
            <a:hlinkClick r:id="rId11" action="ppaction://hlinksldjump"/>
            <a:extLst>
              <a:ext uri="{FF2B5EF4-FFF2-40B4-BE49-F238E27FC236}">
                <a16:creationId xmlns:a16="http://schemas.microsoft.com/office/drawing/2014/main" id="{07C3611C-D648-F7A0-236C-E357CD66F526}"/>
              </a:ext>
            </a:extLst>
          </p:cNvPr>
          <p:cNvSpPr/>
          <p:nvPr/>
        </p:nvSpPr>
        <p:spPr>
          <a:xfrm>
            <a:off x="141369" y="6372732"/>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32" name="ZoneTexte 31">
            <a:extLst>
              <a:ext uri="{FF2B5EF4-FFF2-40B4-BE49-F238E27FC236}">
                <a16:creationId xmlns:a16="http://schemas.microsoft.com/office/drawing/2014/main" id="{3529C60D-AE87-A52A-C427-D470E4C2C869}"/>
              </a:ext>
            </a:extLst>
          </p:cNvPr>
          <p:cNvSpPr txBox="1"/>
          <p:nvPr/>
        </p:nvSpPr>
        <p:spPr>
          <a:xfrm>
            <a:off x="10160740" y="6408731"/>
            <a:ext cx="1456425" cy="276999"/>
          </a:xfrm>
          <a:prstGeom prst="rect">
            <a:avLst/>
          </a:prstGeom>
          <a:noFill/>
        </p:spPr>
        <p:txBody>
          <a:bodyPr wrap="square" rtlCol="0">
            <a:spAutoFit/>
          </a:bodyPr>
          <a:lstStyle/>
          <a:p>
            <a:r>
              <a:rPr lang="fr-FR" sz="1200" u="none" strike="noStrike">
                <a:effectLst/>
              </a:rPr>
              <a:t>(Rapey </a:t>
            </a:r>
            <a:r>
              <a:rPr lang="fr-FR" sz="1200" i="1" u="none" strike="noStrike">
                <a:effectLst/>
              </a:rPr>
              <a:t>et al</a:t>
            </a:r>
            <a:r>
              <a:rPr lang="fr-FR" sz="1200" u="none" strike="noStrike">
                <a:effectLst/>
              </a:rPr>
              <a:t>, 2021)</a:t>
            </a:r>
            <a:endParaRPr lang="fr-FR" sz="1200"/>
          </a:p>
        </p:txBody>
      </p:sp>
      <p:pic>
        <p:nvPicPr>
          <p:cNvPr id="48" name="Graphique 47" descr="Grange avec un remplissage uni">
            <a:extLst>
              <a:ext uri="{FF2B5EF4-FFF2-40B4-BE49-F238E27FC236}">
                <a16:creationId xmlns:a16="http://schemas.microsoft.com/office/drawing/2014/main" id="{B87DE71A-DAD2-4CE4-C915-D349AA62C668}"/>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144136" y="3535147"/>
            <a:ext cx="632240" cy="632240"/>
          </a:xfrm>
          <a:prstGeom prst="rect">
            <a:avLst/>
          </a:prstGeom>
        </p:spPr>
      </p:pic>
    </p:spTree>
    <p:extLst>
      <p:ext uri="{BB962C8B-B14F-4D97-AF65-F5344CB8AC3E}">
        <p14:creationId xmlns:p14="http://schemas.microsoft.com/office/powerpoint/2010/main" val="21089708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DB13C-5399-65EF-02EC-44C22A845C8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84560CD4-60ED-594B-6155-E7B9E4EB6752}"/>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EA981BB0-6296-428E-06AF-FC7DD6623148}"/>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DA609C6D-DBA7-2ABF-AE6D-E58A03D82AC5}"/>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Principaux types d'exploitations</a:t>
            </a:r>
          </a:p>
        </p:txBody>
      </p:sp>
      <p:grpSp>
        <p:nvGrpSpPr>
          <p:cNvPr id="4" name="Groupe 3">
            <a:extLst>
              <a:ext uri="{FF2B5EF4-FFF2-40B4-BE49-F238E27FC236}">
                <a16:creationId xmlns:a16="http://schemas.microsoft.com/office/drawing/2014/main" id="{93E994B5-CC34-69B9-28F9-83AFB2DC9732}"/>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F5E82289-3C85-8D82-1DF0-9B1764202B5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16ABD42B-3C6E-A7A2-AABB-61FEC801239D}"/>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70ECF45F-6BB2-E340-8D77-126DA95EEE90}"/>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D899A54A-BBF8-CE4D-7316-089723C6C858}"/>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0239A1D1-12E4-00E6-A5F8-792BDF2A880B}"/>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8597E755-F980-D881-BE7D-404E9AF7E1D6}"/>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2816B382-4A44-8E90-A55A-98EDBC66CA3C}"/>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764A5F22-A7E1-4E23-AD99-D54350BF7BF4}"/>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E61D575F-F58C-C8AA-95DC-250FB411FA8B}"/>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C9AA956D-63F3-C97A-D72B-2217AF4E42BC}"/>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7" name="ZoneTexte 16">
            <a:extLst>
              <a:ext uri="{FF2B5EF4-FFF2-40B4-BE49-F238E27FC236}">
                <a16:creationId xmlns:a16="http://schemas.microsoft.com/office/drawing/2014/main" id="{1F3E0750-9D6B-BC09-8D7F-C594BC33FEAC}"/>
              </a:ext>
            </a:extLst>
          </p:cNvPr>
          <p:cNvSpPr txBox="1"/>
          <p:nvPr/>
        </p:nvSpPr>
        <p:spPr>
          <a:xfrm>
            <a:off x="456540" y="657858"/>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les 6 principaux types d’exploitations</a:t>
            </a:r>
          </a:p>
        </p:txBody>
      </p:sp>
      <p:sp>
        <p:nvSpPr>
          <p:cNvPr id="24" name="ZoneTexte 23">
            <a:extLst>
              <a:ext uri="{FF2B5EF4-FFF2-40B4-BE49-F238E27FC236}">
                <a16:creationId xmlns:a16="http://schemas.microsoft.com/office/drawing/2014/main" id="{875E4B8D-1E7C-90AB-4780-EB8C7AC9B452}"/>
              </a:ext>
            </a:extLst>
          </p:cNvPr>
          <p:cNvSpPr txBox="1"/>
          <p:nvPr/>
        </p:nvSpPr>
        <p:spPr>
          <a:xfrm>
            <a:off x="4424688" y="2352619"/>
            <a:ext cx="3336465" cy="646331"/>
          </a:xfrm>
          <a:prstGeom prst="rect">
            <a:avLst/>
          </a:prstGeom>
          <a:solidFill>
            <a:srgbClr val="00B0F0"/>
          </a:solidFill>
          <a:ln w="25400">
            <a:solidFill>
              <a:srgbClr val="00B0F0"/>
            </a:solidFill>
          </a:ln>
        </p:spPr>
        <p:txBody>
          <a:bodyPr wrap="square" rtlCol="0">
            <a:spAutoFit/>
          </a:bodyPr>
          <a:lstStyle/>
          <a:p>
            <a:pPr algn="ctr"/>
            <a:r>
              <a:rPr lang="fr-FR"/>
              <a:t>Naisseur  (porcs)</a:t>
            </a:r>
          </a:p>
          <a:p>
            <a:pPr algn="ctr"/>
            <a:r>
              <a:rPr lang="fr-FR"/>
              <a:t>Naisseur-Engraisseur (porcs)</a:t>
            </a:r>
          </a:p>
        </p:txBody>
      </p:sp>
      <p:sp>
        <p:nvSpPr>
          <p:cNvPr id="27" name="ZoneTexte 26">
            <a:extLst>
              <a:ext uri="{FF2B5EF4-FFF2-40B4-BE49-F238E27FC236}">
                <a16:creationId xmlns:a16="http://schemas.microsoft.com/office/drawing/2014/main" id="{25A64370-832F-8F90-DDE0-67E85AC9892B}"/>
              </a:ext>
            </a:extLst>
          </p:cNvPr>
          <p:cNvSpPr txBox="1"/>
          <p:nvPr/>
        </p:nvSpPr>
        <p:spPr>
          <a:xfrm>
            <a:off x="8535312" y="3260132"/>
            <a:ext cx="2052505" cy="369332"/>
          </a:xfrm>
          <a:prstGeom prst="rect">
            <a:avLst/>
          </a:prstGeom>
          <a:noFill/>
          <a:ln w="19050">
            <a:solidFill>
              <a:schemeClr val="accent2"/>
            </a:solidFill>
          </a:ln>
        </p:spPr>
        <p:txBody>
          <a:bodyPr wrap="square" rtlCol="0">
            <a:spAutoFit/>
          </a:bodyPr>
          <a:lstStyle/>
          <a:p>
            <a:pPr algn="ctr"/>
            <a:r>
              <a:rPr lang="fr-FR"/>
              <a:t>Spécialisé porcins</a:t>
            </a:r>
          </a:p>
        </p:txBody>
      </p:sp>
      <p:sp>
        <p:nvSpPr>
          <p:cNvPr id="30" name="ZoneTexte 29">
            <a:extLst>
              <a:ext uri="{FF2B5EF4-FFF2-40B4-BE49-F238E27FC236}">
                <a16:creationId xmlns:a16="http://schemas.microsoft.com/office/drawing/2014/main" id="{012861C1-69F0-E20D-E67C-4B1A2B130EE4}"/>
              </a:ext>
            </a:extLst>
          </p:cNvPr>
          <p:cNvSpPr txBox="1"/>
          <p:nvPr/>
        </p:nvSpPr>
        <p:spPr>
          <a:xfrm>
            <a:off x="5069635" y="3254700"/>
            <a:ext cx="2052504" cy="369332"/>
          </a:xfrm>
          <a:prstGeom prst="rect">
            <a:avLst/>
          </a:prstGeom>
          <a:noFill/>
          <a:ln w="19050">
            <a:solidFill>
              <a:schemeClr val="tx1"/>
            </a:solidFill>
          </a:ln>
        </p:spPr>
        <p:txBody>
          <a:bodyPr wrap="square" lIns="91440" tIns="45720" rIns="91440" bIns="45720" rtlCol="0" anchor="t">
            <a:spAutoFit/>
          </a:bodyPr>
          <a:lstStyle/>
          <a:p>
            <a:pPr algn="ctr"/>
            <a:r>
              <a:rPr lang="fr-FR"/>
              <a:t>+ Bovins lait</a:t>
            </a:r>
          </a:p>
        </p:txBody>
      </p:sp>
      <p:sp>
        <p:nvSpPr>
          <p:cNvPr id="31" name="ZoneTexte 30">
            <a:extLst>
              <a:ext uri="{FF2B5EF4-FFF2-40B4-BE49-F238E27FC236}">
                <a16:creationId xmlns:a16="http://schemas.microsoft.com/office/drawing/2014/main" id="{73A04111-FAD2-A9BD-7852-223040F502A9}"/>
              </a:ext>
            </a:extLst>
          </p:cNvPr>
          <p:cNvSpPr txBox="1"/>
          <p:nvPr/>
        </p:nvSpPr>
        <p:spPr>
          <a:xfrm>
            <a:off x="1604183" y="3244334"/>
            <a:ext cx="2052505" cy="369332"/>
          </a:xfrm>
          <a:prstGeom prst="rect">
            <a:avLst/>
          </a:prstGeom>
          <a:noFill/>
          <a:ln w="19050">
            <a:solidFill>
              <a:schemeClr val="tx1"/>
            </a:solidFill>
          </a:ln>
        </p:spPr>
        <p:txBody>
          <a:bodyPr wrap="square" lIns="91440" tIns="45720" rIns="91440" bIns="45720" rtlCol="0" anchor="t">
            <a:spAutoFit/>
          </a:bodyPr>
          <a:lstStyle/>
          <a:p>
            <a:pPr algn="ctr"/>
            <a:r>
              <a:rPr lang="fr-FR"/>
              <a:t>+ Bovins viande</a:t>
            </a:r>
          </a:p>
        </p:txBody>
      </p:sp>
      <p:cxnSp>
        <p:nvCxnSpPr>
          <p:cNvPr id="36" name="Connecteur droit avec flèche 35">
            <a:extLst>
              <a:ext uri="{FF2B5EF4-FFF2-40B4-BE49-F238E27FC236}">
                <a16:creationId xmlns:a16="http://schemas.microsoft.com/office/drawing/2014/main" id="{5AB77090-4A4A-C78B-0A30-91946CE90B6C}"/>
              </a:ext>
            </a:extLst>
          </p:cNvPr>
          <p:cNvCxnSpPr>
            <a:cxnSpLocks/>
            <a:stCxn id="24" idx="2"/>
            <a:endCxn id="31" idx="0"/>
          </p:cNvCxnSpPr>
          <p:nvPr/>
        </p:nvCxnSpPr>
        <p:spPr>
          <a:xfrm flipH="1">
            <a:off x="2630436" y="2998950"/>
            <a:ext cx="3462485" cy="2453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Connecteur droit avec flèche 37">
            <a:extLst>
              <a:ext uri="{FF2B5EF4-FFF2-40B4-BE49-F238E27FC236}">
                <a16:creationId xmlns:a16="http://schemas.microsoft.com/office/drawing/2014/main" id="{05593E61-3B10-1347-6177-5B24F98259E3}"/>
              </a:ext>
            </a:extLst>
          </p:cNvPr>
          <p:cNvCxnSpPr>
            <a:cxnSpLocks/>
            <a:stCxn id="24" idx="2"/>
            <a:endCxn id="27" idx="0"/>
          </p:cNvCxnSpPr>
          <p:nvPr/>
        </p:nvCxnSpPr>
        <p:spPr>
          <a:xfrm>
            <a:off x="6092921" y="2998950"/>
            <a:ext cx="3468644" cy="261182"/>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cxnSp>
        <p:nvCxnSpPr>
          <p:cNvPr id="40" name="Connecteur droit avec flèche 39">
            <a:extLst>
              <a:ext uri="{FF2B5EF4-FFF2-40B4-BE49-F238E27FC236}">
                <a16:creationId xmlns:a16="http://schemas.microsoft.com/office/drawing/2014/main" id="{F8E766E2-3C7A-1138-9071-AD5D625DC72E}"/>
              </a:ext>
            </a:extLst>
          </p:cNvPr>
          <p:cNvCxnSpPr>
            <a:cxnSpLocks/>
            <a:stCxn id="24" idx="2"/>
            <a:endCxn id="30" idx="0"/>
          </p:cNvCxnSpPr>
          <p:nvPr/>
        </p:nvCxnSpPr>
        <p:spPr>
          <a:xfrm>
            <a:off x="6092921" y="2998950"/>
            <a:ext cx="2966" cy="25575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Bulle rectangulaire à coins arrondis 11">
            <a:extLst>
              <a:ext uri="{FF2B5EF4-FFF2-40B4-BE49-F238E27FC236}">
                <a16:creationId xmlns:a16="http://schemas.microsoft.com/office/drawing/2014/main" id="{D8DC914A-290B-FFA6-CD6A-693B22BCABAB}"/>
              </a:ext>
            </a:extLst>
          </p:cNvPr>
          <p:cNvSpPr/>
          <p:nvPr/>
        </p:nvSpPr>
        <p:spPr>
          <a:xfrm>
            <a:off x="1377387" y="1057968"/>
            <a:ext cx="9728649" cy="1025549"/>
          </a:xfrm>
          <a:prstGeom prst="wedgeRoundRectCallout">
            <a:avLst>
              <a:gd name="adj1" fmla="val -1909"/>
              <a:gd name="adj2" fmla="val 77360"/>
              <a:gd name="adj3" fmla="val 16667"/>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a:solidFill>
                  <a:schemeClr val="bg1"/>
                </a:solidFill>
              </a:rPr>
              <a:t>Les naisseurs sont</a:t>
            </a:r>
            <a:r>
              <a:rPr lang="fr-FR" sz="1500" b="0" i="0" u="none" strike="noStrike">
                <a:solidFill>
                  <a:schemeClr val="bg1"/>
                </a:solidFill>
                <a:effectLst/>
                <a:latin typeface="-webkit-standard"/>
              </a:rPr>
              <a:t> des éleveurs de porcs qui s’occupent de la reproduction et de la naissance des porcelets. </a:t>
            </a:r>
          </a:p>
          <a:p>
            <a:pPr algn="ctr"/>
            <a:r>
              <a:rPr lang="fr-FR" sz="1500">
                <a:solidFill>
                  <a:schemeClr val="bg1"/>
                </a:solidFill>
                <a:latin typeface="-webkit-standard"/>
              </a:rPr>
              <a:t>Les naisseurs-engraisseurs s’occupent en plus d’engraisser leurs porcs</a:t>
            </a:r>
            <a:r>
              <a:rPr lang="fr-FR" sz="1500" b="0" i="0" u="none" strike="noStrike">
                <a:solidFill>
                  <a:schemeClr val="bg1"/>
                </a:solidFill>
                <a:effectLst/>
                <a:latin typeface="-webkit-standard"/>
              </a:rPr>
              <a:t> jusqu’à l’obtention de l'âge et du poids d'abattage.</a:t>
            </a:r>
            <a:endParaRPr lang="fr-FR" sz="1500">
              <a:solidFill>
                <a:schemeClr val="bg1"/>
              </a:solidFill>
            </a:endParaRPr>
          </a:p>
        </p:txBody>
      </p:sp>
      <p:sp>
        <p:nvSpPr>
          <p:cNvPr id="43" name="Rectangle : coins arrondis 42">
            <a:extLst>
              <a:ext uri="{FF2B5EF4-FFF2-40B4-BE49-F238E27FC236}">
                <a16:creationId xmlns:a16="http://schemas.microsoft.com/office/drawing/2014/main" id="{7E31F8A1-FF37-6952-2226-B2E39C7F7395}"/>
              </a:ext>
            </a:extLst>
          </p:cNvPr>
          <p:cNvSpPr/>
          <p:nvPr/>
        </p:nvSpPr>
        <p:spPr>
          <a:xfrm>
            <a:off x="979743" y="3739460"/>
            <a:ext cx="3284376" cy="249991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fr-FR">
                <a:solidFill>
                  <a:schemeClr val="tx1"/>
                </a:solidFill>
              </a:rPr>
              <a:t>17% des exploitations dans le Massif central</a:t>
            </a:r>
          </a:p>
          <a:p>
            <a:pPr marL="285750" indent="-285750">
              <a:buFontTx/>
              <a:buChar char="-"/>
            </a:pPr>
            <a:r>
              <a:rPr lang="fr-FR">
                <a:solidFill>
                  <a:schemeClr val="tx1"/>
                </a:solidFill>
              </a:rPr>
              <a:t>Zone montagne et +800m</a:t>
            </a:r>
          </a:p>
          <a:p>
            <a:pPr marL="285750" indent="-285750">
              <a:buFontTx/>
              <a:buChar char="-"/>
            </a:pPr>
            <a:r>
              <a:rPr lang="fr-FR">
                <a:solidFill>
                  <a:schemeClr val="tx1"/>
                </a:solidFill>
              </a:rPr>
              <a:t>SAU : 106 ha</a:t>
            </a:r>
          </a:p>
          <a:p>
            <a:pPr marL="285750" indent="-285750">
              <a:buFontTx/>
              <a:buChar char="-"/>
            </a:pPr>
            <a:r>
              <a:rPr lang="fr-FR">
                <a:solidFill>
                  <a:schemeClr val="tx1"/>
                </a:solidFill>
              </a:rPr>
              <a:t>72 vaches allaitantes</a:t>
            </a:r>
          </a:p>
          <a:p>
            <a:pPr marL="285750" indent="-285750">
              <a:buFontTx/>
              <a:buChar char="-"/>
            </a:pPr>
            <a:r>
              <a:rPr lang="fr-FR">
                <a:solidFill>
                  <a:schemeClr val="tx1"/>
                </a:solidFill>
              </a:rPr>
              <a:t>105 truies</a:t>
            </a:r>
          </a:p>
          <a:p>
            <a:pPr marL="285750" indent="-285750">
              <a:buFontTx/>
              <a:buChar char="-"/>
            </a:pPr>
            <a:r>
              <a:rPr lang="fr-FR">
                <a:solidFill>
                  <a:schemeClr val="tx1"/>
                </a:solidFill>
              </a:rPr>
              <a:t>2071 porcs charcutiers</a:t>
            </a:r>
          </a:p>
          <a:p>
            <a:pPr marL="285750" indent="-285750">
              <a:buFontTx/>
              <a:buChar char="-"/>
            </a:pPr>
            <a:endParaRPr lang="fr-FR">
              <a:solidFill>
                <a:schemeClr val="tx1"/>
              </a:solidFill>
            </a:endParaRPr>
          </a:p>
        </p:txBody>
      </p:sp>
      <p:sp>
        <p:nvSpPr>
          <p:cNvPr id="47" name="Rectangle : coins arrondis 46">
            <a:extLst>
              <a:ext uri="{FF2B5EF4-FFF2-40B4-BE49-F238E27FC236}">
                <a16:creationId xmlns:a16="http://schemas.microsoft.com/office/drawing/2014/main" id="{5B76C8B4-652D-FA4B-5192-A25F0780417B}"/>
              </a:ext>
            </a:extLst>
          </p:cNvPr>
          <p:cNvSpPr/>
          <p:nvPr/>
        </p:nvSpPr>
        <p:spPr>
          <a:xfrm>
            <a:off x="4476777" y="3739460"/>
            <a:ext cx="3284376" cy="249991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fr-FR">
                <a:solidFill>
                  <a:schemeClr val="tx1"/>
                </a:solidFill>
              </a:rPr>
              <a:t>7% des exploitations</a:t>
            </a:r>
          </a:p>
          <a:p>
            <a:pPr marL="285750" indent="-285750">
              <a:buFontTx/>
              <a:buChar char="-"/>
            </a:pPr>
            <a:r>
              <a:rPr lang="fr-FR">
                <a:solidFill>
                  <a:schemeClr val="tx1"/>
                </a:solidFill>
              </a:rPr>
              <a:t>Zone montagne mais moins de 800 m majoritairement</a:t>
            </a:r>
          </a:p>
          <a:p>
            <a:pPr marL="285750" indent="-285750">
              <a:buFontTx/>
              <a:buChar char="-"/>
            </a:pPr>
            <a:r>
              <a:rPr lang="fr-FR">
                <a:solidFill>
                  <a:schemeClr val="tx1"/>
                </a:solidFill>
              </a:rPr>
              <a:t>SAU : 112 ha</a:t>
            </a:r>
          </a:p>
          <a:p>
            <a:pPr marL="285750" indent="-285750">
              <a:buFontTx/>
              <a:buChar char="-"/>
            </a:pPr>
            <a:r>
              <a:rPr lang="fr-FR">
                <a:solidFill>
                  <a:schemeClr val="tx1"/>
                </a:solidFill>
              </a:rPr>
              <a:t>70 vaches laitières</a:t>
            </a:r>
          </a:p>
          <a:p>
            <a:pPr marL="285750" indent="-285750">
              <a:buFontTx/>
              <a:buChar char="-"/>
            </a:pPr>
            <a:r>
              <a:rPr lang="fr-FR">
                <a:solidFill>
                  <a:schemeClr val="tx1"/>
                </a:solidFill>
              </a:rPr>
              <a:t>114 truies</a:t>
            </a:r>
          </a:p>
          <a:p>
            <a:pPr marL="285750" indent="-285750">
              <a:buFontTx/>
              <a:buChar char="-"/>
            </a:pPr>
            <a:r>
              <a:rPr lang="fr-FR">
                <a:solidFill>
                  <a:schemeClr val="tx1"/>
                </a:solidFill>
              </a:rPr>
              <a:t>2442 porcs charcutiers</a:t>
            </a:r>
          </a:p>
        </p:txBody>
      </p:sp>
      <p:sp>
        <p:nvSpPr>
          <p:cNvPr id="48" name="Rectangle : coins arrondis 47">
            <a:extLst>
              <a:ext uri="{FF2B5EF4-FFF2-40B4-BE49-F238E27FC236}">
                <a16:creationId xmlns:a16="http://schemas.microsoft.com/office/drawing/2014/main" id="{BDEE0DB4-53EA-C83F-60D1-F7935A68E9CF}"/>
              </a:ext>
            </a:extLst>
          </p:cNvPr>
          <p:cNvSpPr/>
          <p:nvPr/>
        </p:nvSpPr>
        <p:spPr>
          <a:xfrm>
            <a:off x="7973811" y="3739460"/>
            <a:ext cx="3284376" cy="2499916"/>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fr-FR">
                <a:solidFill>
                  <a:schemeClr val="tx1"/>
                </a:solidFill>
              </a:rPr>
              <a:t>16% des exploitations</a:t>
            </a:r>
          </a:p>
          <a:p>
            <a:pPr marL="285750" indent="-285750">
              <a:buFontTx/>
              <a:buChar char="-"/>
            </a:pPr>
            <a:r>
              <a:rPr lang="fr-FR">
                <a:solidFill>
                  <a:schemeClr val="tx1"/>
                </a:solidFill>
              </a:rPr>
              <a:t>Moins présent en montagne</a:t>
            </a:r>
          </a:p>
          <a:p>
            <a:pPr marL="285750" indent="-285750">
              <a:buFontTx/>
              <a:buChar char="-"/>
            </a:pPr>
            <a:r>
              <a:rPr lang="fr-FR">
                <a:solidFill>
                  <a:schemeClr val="tx1"/>
                </a:solidFill>
              </a:rPr>
              <a:t>SAU : 45 ha</a:t>
            </a:r>
          </a:p>
          <a:p>
            <a:pPr marL="285750" indent="-285750">
              <a:buFontTx/>
              <a:buChar char="-"/>
            </a:pPr>
            <a:r>
              <a:rPr lang="fr-FR">
                <a:solidFill>
                  <a:schemeClr val="tx1"/>
                </a:solidFill>
              </a:rPr>
              <a:t>228 truies en moyenne</a:t>
            </a:r>
          </a:p>
          <a:p>
            <a:pPr marL="285750" indent="-285750">
              <a:buFontTx/>
              <a:buChar char="-"/>
            </a:pPr>
            <a:r>
              <a:rPr lang="fr-FR">
                <a:solidFill>
                  <a:schemeClr val="tx1"/>
                </a:solidFill>
              </a:rPr>
              <a:t>70 % produisent environ  2 400 porcs charcutiers </a:t>
            </a:r>
          </a:p>
        </p:txBody>
      </p:sp>
      <p:sp>
        <p:nvSpPr>
          <p:cNvPr id="2" name="Organigramme : Terminateur 1">
            <a:hlinkClick r:id="rId5" action="ppaction://hlinksldjump"/>
            <a:extLst>
              <a:ext uri="{FF2B5EF4-FFF2-40B4-BE49-F238E27FC236}">
                <a16:creationId xmlns:a16="http://schemas.microsoft.com/office/drawing/2014/main" id="{72E5D58D-2DE1-A4F2-E0CC-4D740D22E77B}"/>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3" name="Flèche : pentagone 2">
            <a:hlinkClick r:id="rId6" action="ppaction://hlinksldjump"/>
            <a:extLst>
              <a:ext uri="{FF2B5EF4-FFF2-40B4-BE49-F238E27FC236}">
                <a16:creationId xmlns:a16="http://schemas.microsoft.com/office/drawing/2014/main" id="{4C707C4D-CCAB-2EC4-C84B-FD9C314C14BE}"/>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Suivant (3/7)</a:t>
            </a:r>
          </a:p>
        </p:txBody>
      </p:sp>
      <p:sp>
        <p:nvSpPr>
          <p:cNvPr id="9" name="Flèche : pentagone 8">
            <a:hlinkClick r:id="rId7" action="ppaction://hlinksldjump"/>
            <a:extLst>
              <a:ext uri="{FF2B5EF4-FFF2-40B4-BE49-F238E27FC236}">
                <a16:creationId xmlns:a16="http://schemas.microsoft.com/office/drawing/2014/main" id="{534D0E5D-043D-E648-E7EC-A87E7019A6B6}"/>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Précédent</a:t>
            </a:r>
          </a:p>
          <a:p>
            <a:pPr algn="ctr"/>
            <a:r>
              <a:rPr lang="fr-FR" sz="1200" dirty="0">
                <a:solidFill>
                  <a:srgbClr val="663300"/>
                </a:solidFill>
              </a:rPr>
              <a:t>(1/7)</a:t>
            </a:r>
          </a:p>
        </p:txBody>
      </p:sp>
      <p:sp>
        <p:nvSpPr>
          <p:cNvPr id="10" name="Organigramme : Multidocument 9">
            <a:hlinkClick r:id="rId8" action="ppaction://hlinksldjump"/>
            <a:extLst>
              <a:ext uri="{FF2B5EF4-FFF2-40B4-BE49-F238E27FC236}">
                <a16:creationId xmlns:a16="http://schemas.microsoft.com/office/drawing/2014/main" id="{CEBE361E-5669-9478-20EC-B23D348ABFE2}"/>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14" name="ZoneTexte 13">
            <a:extLst>
              <a:ext uri="{FF2B5EF4-FFF2-40B4-BE49-F238E27FC236}">
                <a16:creationId xmlns:a16="http://schemas.microsoft.com/office/drawing/2014/main" id="{EAB12F85-3FB4-10B0-7C98-D7780B551C35}"/>
              </a:ext>
            </a:extLst>
          </p:cNvPr>
          <p:cNvSpPr txBox="1"/>
          <p:nvPr/>
        </p:nvSpPr>
        <p:spPr>
          <a:xfrm>
            <a:off x="10160740" y="6408731"/>
            <a:ext cx="1456425" cy="276999"/>
          </a:xfrm>
          <a:prstGeom prst="rect">
            <a:avLst/>
          </a:prstGeom>
          <a:noFill/>
        </p:spPr>
        <p:txBody>
          <a:bodyPr wrap="square" rtlCol="0">
            <a:spAutoFit/>
          </a:bodyPr>
          <a:lstStyle/>
          <a:p>
            <a:r>
              <a:rPr lang="fr-FR" sz="1200" u="none" strike="noStrike">
                <a:effectLst/>
              </a:rPr>
              <a:t>(Rapey </a:t>
            </a:r>
            <a:r>
              <a:rPr lang="fr-FR" sz="1200" i="1" u="none" strike="noStrike">
                <a:effectLst/>
              </a:rPr>
              <a:t>et al</a:t>
            </a:r>
            <a:r>
              <a:rPr lang="fr-FR" sz="1200" u="none" strike="noStrike">
                <a:effectLst/>
              </a:rPr>
              <a:t>, 2021)</a:t>
            </a:r>
            <a:endParaRPr lang="fr-FR" sz="1200"/>
          </a:p>
        </p:txBody>
      </p:sp>
      <p:pic>
        <p:nvPicPr>
          <p:cNvPr id="39" name="Graphique 38" descr="Grange avec un remplissage uni">
            <a:hlinkClick r:id="rId7" action="ppaction://hlinksldjump"/>
            <a:extLst>
              <a:ext uri="{FF2B5EF4-FFF2-40B4-BE49-F238E27FC236}">
                <a16:creationId xmlns:a16="http://schemas.microsoft.com/office/drawing/2014/main" id="{BCC26FF4-223A-005A-87B1-EB906F491D3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961568" y="2477871"/>
            <a:ext cx="400110" cy="400110"/>
          </a:xfrm>
          <a:prstGeom prst="rect">
            <a:avLst/>
          </a:prstGeom>
        </p:spPr>
      </p:pic>
    </p:spTree>
    <p:extLst>
      <p:ext uri="{BB962C8B-B14F-4D97-AF65-F5344CB8AC3E}">
        <p14:creationId xmlns:p14="http://schemas.microsoft.com/office/powerpoint/2010/main" val="42646990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A79FB-0AE2-D1E1-BFAB-E25FA09B4DF7}"/>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0BE62E5-AE7A-ED44-295C-D18D3BFCC299}"/>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298D7968-7AD6-6EBC-E3DC-D48495B6137F}"/>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71BDF3E0-3777-9011-A728-53ABB5E18F9E}"/>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Principaux types d'exploitations</a:t>
            </a:r>
          </a:p>
        </p:txBody>
      </p:sp>
      <p:grpSp>
        <p:nvGrpSpPr>
          <p:cNvPr id="4" name="Groupe 3">
            <a:extLst>
              <a:ext uri="{FF2B5EF4-FFF2-40B4-BE49-F238E27FC236}">
                <a16:creationId xmlns:a16="http://schemas.microsoft.com/office/drawing/2014/main" id="{4F4FEFE4-8548-E130-D0BF-5CDB51B00F3B}"/>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7F1D4D06-2A06-3DEE-5F46-49FD965D330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A48905C3-718F-5D43-8A00-E292645F1E89}"/>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9EEC20BA-DE4A-487B-6FF2-1128EFA32B6D}"/>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38B63D00-170F-2628-1748-16F4D87E960C}"/>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ED5541A4-2FE4-F21F-5825-65655A84E186}"/>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0F926AC6-D9A0-4E26-A979-2D5C4350EDEC}"/>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E06B2DCF-A8E5-CFB7-995A-B9D7F4FA0197}"/>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F1BFE798-8A6D-E1B5-4E77-5EEBC0F3E357}"/>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BC68B995-D0F2-171E-925C-F1E52C201A76}"/>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455D4E32-AA6E-AA9B-89CB-5238EF8CF4D2}"/>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7" name="ZoneTexte 16">
            <a:extLst>
              <a:ext uri="{FF2B5EF4-FFF2-40B4-BE49-F238E27FC236}">
                <a16:creationId xmlns:a16="http://schemas.microsoft.com/office/drawing/2014/main" id="{9B0E46B7-638A-45AE-5AF9-E4F574F69F58}"/>
              </a:ext>
            </a:extLst>
          </p:cNvPr>
          <p:cNvSpPr txBox="1"/>
          <p:nvPr/>
        </p:nvSpPr>
        <p:spPr>
          <a:xfrm>
            <a:off x="456540" y="657858"/>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les 6 principaux types d’exploitations</a:t>
            </a:r>
          </a:p>
        </p:txBody>
      </p:sp>
      <p:sp>
        <p:nvSpPr>
          <p:cNvPr id="25" name="ZoneTexte 24">
            <a:extLst>
              <a:ext uri="{FF2B5EF4-FFF2-40B4-BE49-F238E27FC236}">
                <a16:creationId xmlns:a16="http://schemas.microsoft.com/office/drawing/2014/main" id="{11582A1A-92A0-74E1-D4EF-131A232BB19E}"/>
              </a:ext>
            </a:extLst>
          </p:cNvPr>
          <p:cNvSpPr txBox="1"/>
          <p:nvPr/>
        </p:nvSpPr>
        <p:spPr>
          <a:xfrm>
            <a:off x="4907361" y="2506782"/>
            <a:ext cx="2623279" cy="369332"/>
          </a:xfrm>
          <a:prstGeom prst="rect">
            <a:avLst/>
          </a:prstGeom>
          <a:solidFill>
            <a:srgbClr val="E59EDD"/>
          </a:solidFill>
          <a:ln w="25400">
            <a:solidFill>
              <a:srgbClr val="E59EDD"/>
            </a:solidFill>
          </a:ln>
        </p:spPr>
        <p:txBody>
          <a:bodyPr wrap="square" lIns="91440" tIns="45720" rIns="91440" bIns="45720" rtlCol="0" anchor="t">
            <a:spAutoFit/>
          </a:bodyPr>
          <a:lstStyle/>
          <a:p>
            <a:pPr algn="ctr"/>
            <a:r>
              <a:rPr lang="fr-FR"/>
              <a:t>Engraisseur (porcs)</a:t>
            </a:r>
          </a:p>
        </p:txBody>
      </p:sp>
      <p:sp>
        <p:nvSpPr>
          <p:cNvPr id="26" name="ZoneTexte 25">
            <a:extLst>
              <a:ext uri="{FF2B5EF4-FFF2-40B4-BE49-F238E27FC236}">
                <a16:creationId xmlns:a16="http://schemas.microsoft.com/office/drawing/2014/main" id="{6E8B8827-87DB-43FE-6C80-926EEC10434D}"/>
              </a:ext>
            </a:extLst>
          </p:cNvPr>
          <p:cNvSpPr txBox="1"/>
          <p:nvPr/>
        </p:nvSpPr>
        <p:spPr>
          <a:xfrm>
            <a:off x="8754454" y="3252476"/>
            <a:ext cx="2052505" cy="369332"/>
          </a:xfrm>
          <a:prstGeom prst="rect">
            <a:avLst/>
          </a:prstGeom>
          <a:noFill/>
          <a:ln w="19050">
            <a:solidFill>
              <a:schemeClr val="accent2"/>
            </a:solidFill>
          </a:ln>
        </p:spPr>
        <p:txBody>
          <a:bodyPr wrap="square" rtlCol="0">
            <a:spAutoFit/>
          </a:bodyPr>
          <a:lstStyle/>
          <a:p>
            <a:pPr algn="ctr"/>
            <a:r>
              <a:rPr lang="fr-FR"/>
              <a:t>Spécialisé porcins</a:t>
            </a:r>
          </a:p>
        </p:txBody>
      </p:sp>
      <p:sp>
        <p:nvSpPr>
          <p:cNvPr id="28" name="ZoneTexte 27">
            <a:extLst>
              <a:ext uri="{FF2B5EF4-FFF2-40B4-BE49-F238E27FC236}">
                <a16:creationId xmlns:a16="http://schemas.microsoft.com/office/drawing/2014/main" id="{B5E63A19-3891-B59E-91FF-FC01644D3D50}"/>
              </a:ext>
            </a:extLst>
          </p:cNvPr>
          <p:cNvSpPr txBox="1"/>
          <p:nvPr/>
        </p:nvSpPr>
        <p:spPr>
          <a:xfrm>
            <a:off x="5192748" y="3252476"/>
            <a:ext cx="2052505" cy="369332"/>
          </a:xfrm>
          <a:prstGeom prst="rect">
            <a:avLst/>
          </a:prstGeom>
          <a:noFill/>
          <a:ln w="19050">
            <a:solidFill>
              <a:schemeClr val="tx1"/>
            </a:solidFill>
          </a:ln>
        </p:spPr>
        <p:txBody>
          <a:bodyPr wrap="square" lIns="91440" tIns="45720" rIns="91440" bIns="45720" rtlCol="0" anchor="t">
            <a:spAutoFit/>
          </a:bodyPr>
          <a:lstStyle/>
          <a:p>
            <a:pPr algn="ctr"/>
            <a:r>
              <a:rPr lang="fr-FR"/>
              <a:t>+ Bovins lait</a:t>
            </a:r>
          </a:p>
        </p:txBody>
      </p:sp>
      <p:sp>
        <p:nvSpPr>
          <p:cNvPr id="29" name="ZoneTexte 28">
            <a:extLst>
              <a:ext uri="{FF2B5EF4-FFF2-40B4-BE49-F238E27FC236}">
                <a16:creationId xmlns:a16="http://schemas.microsoft.com/office/drawing/2014/main" id="{E4586D9E-58A8-4EFC-87EC-96DE45E8C29D}"/>
              </a:ext>
            </a:extLst>
          </p:cNvPr>
          <p:cNvSpPr txBox="1"/>
          <p:nvPr/>
        </p:nvSpPr>
        <p:spPr>
          <a:xfrm>
            <a:off x="1698921" y="3252476"/>
            <a:ext cx="2052505" cy="369332"/>
          </a:xfrm>
          <a:prstGeom prst="rect">
            <a:avLst/>
          </a:prstGeom>
          <a:noFill/>
          <a:ln w="19050">
            <a:solidFill>
              <a:schemeClr val="tx1"/>
            </a:solidFill>
          </a:ln>
        </p:spPr>
        <p:txBody>
          <a:bodyPr wrap="square" lIns="91440" tIns="45720" rIns="91440" bIns="45720" rtlCol="0" anchor="t">
            <a:spAutoFit/>
          </a:bodyPr>
          <a:lstStyle/>
          <a:p>
            <a:pPr algn="ctr"/>
            <a:r>
              <a:rPr lang="fr-FR"/>
              <a:t>+ Bovins viande</a:t>
            </a:r>
          </a:p>
        </p:txBody>
      </p:sp>
      <p:cxnSp>
        <p:nvCxnSpPr>
          <p:cNvPr id="44" name="Connecteur droit avec flèche 43">
            <a:extLst>
              <a:ext uri="{FF2B5EF4-FFF2-40B4-BE49-F238E27FC236}">
                <a16:creationId xmlns:a16="http://schemas.microsoft.com/office/drawing/2014/main" id="{E43133B8-71EE-E3A8-1E29-AEBFD3B5A6B4}"/>
              </a:ext>
            </a:extLst>
          </p:cNvPr>
          <p:cNvCxnSpPr>
            <a:cxnSpLocks/>
            <a:endCxn id="29" idx="0"/>
          </p:cNvCxnSpPr>
          <p:nvPr/>
        </p:nvCxnSpPr>
        <p:spPr>
          <a:xfrm flipH="1">
            <a:off x="2725174" y="2882420"/>
            <a:ext cx="3535076" cy="37005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5" name="Connecteur droit avec flèche 44">
            <a:extLst>
              <a:ext uri="{FF2B5EF4-FFF2-40B4-BE49-F238E27FC236}">
                <a16:creationId xmlns:a16="http://schemas.microsoft.com/office/drawing/2014/main" id="{415CF767-975E-C447-BE79-1B017C62C6EA}"/>
              </a:ext>
            </a:extLst>
          </p:cNvPr>
          <p:cNvCxnSpPr>
            <a:cxnSpLocks/>
            <a:stCxn id="25" idx="2"/>
            <a:endCxn id="28" idx="0"/>
          </p:cNvCxnSpPr>
          <p:nvPr/>
        </p:nvCxnSpPr>
        <p:spPr>
          <a:xfrm>
            <a:off x="6219001" y="2876114"/>
            <a:ext cx="0" cy="37636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6" name="Connecteur droit avec flèche 45">
            <a:extLst>
              <a:ext uri="{FF2B5EF4-FFF2-40B4-BE49-F238E27FC236}">
                <a16:creationId xmlns:a16="http://schemas.microsoft.com/office/drawing/2014/main" id="{6B1EBEC5-0659-1D03-D1D4-FD24B057C141}"/>
              </a:ext>
            </a:extLst>
          </p:cNvPr>
          <p:cNvCxnSpPr>
            <a:cxnSpLocks/>
            <a:endCxn id="26" idx="0"/>
          </p:cNvCxnSpPr>
          <p:nvPr/>
        </p:nvCxnSpPr>
        <p:spPr>
          <a:xfrm>
            <a:off x="6278733" y="2876114"/>
            <a:ext cx="3501974" cy="376362"/>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sp>
        <p:nvSpPr>
          <p:cNvPr id="12" name="Bulle rectangulaire à coins arrondis 11">
            <a:extLst>
              <a:ext uri="{FF2B5EF4-FFF2-40B4-BE49-F238E27FC236}">
                <a16:creationId xmlns:a16="http://schemas.microsoft.com/office/drawing/2014/main" id="{BB5C6DCF-77B9-BA43-259F-43C3A4CE40D7}"/>
              </a:ext>
            </a:extLst>
          </p:cNvPr>
          <p:cNvSpPr/>
          <p:nvPr/>
        </p:nvSpPr>
        <p:spPr>
          <a:xfrm>
            <a:off x="1647324" y="1287758"/>
            <a:ext cx="9127067" cy="884640"/>
          </a:xfrm>
          <a:prstGeom prst="wedgeRoundRectCallout">
            <a:avLst>
              <a:gd name="adj1" fmla="val -1913"/>
              <a:gd name="adj2" fmla="val 88515"/>
              <a:gd name="adj3" fmla="val 16667"/>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a:solidFill>
                  <a:schemeClr val="bg1"/>
                </a:solidFill>
              </a:rPr>
              <a:t>Les engraisseurs sont </a:t>
            </a:r>
            <a:r>
              <a:rPr lang="fr-FR" sz="1500">
                <a:solidFill>
                  <a:schemeClr val="bg1"/>
                </a:solidFill>
                <a:latin typeface="-webkit-standard"/>
              </a:rPr>
              <a:t>des </a:t>
            </a:r>
            <a:r>
              <a:rPr lang="fr-FR" sz="1500" b="0" i="0" u="none" strike="noStrike">
                <a:solidFill>
                  <a:schemeClr val="bg1"/>
                </a:solidFill>
                <a:effectLst/>
                <a:latin typeface="-webkit-standard"/>
              </a:rPr>
              <a:t>éleveurs qui achètent de jeunes porcelets sevrés et les élèvent jusqu'à leur poids d'abattage en les nourrissant pour favoriser leur croissance.</a:t>
            </a:r>
            <a:endParaRPr lang="fr-FR" sz="1500">
              <a:solidFill>
                <a:schemeClr val="bg1"/>
              </a:solidFill>
            </a:endParaRPr>
          </a:p>
        </p:txBody>
      </p:sp>
      <p:sp>
        <p:nvSpPr>
          <p:cNvPr id="37" name="Rectangle : coins arrondis 36">
            <a:extLst>
              <a:ext uri="{FF2B5EF4-FFF2-40B4-BE49-F238E27FC236}">
                <a16:creationId xmlns:a16="http://schemas.microsoft.com/office/drawing/2014/main" id="{3B118DAE-E609-3971-CC21-402372F846E7}"/>
              </a:ext>
            </a:extLst>
          </p:cNvPr>
          <p:cNvSpPr/>
          <p:nvPr/>
        </p:nvSpPr>
        <p:spPr>
          <a:xfrm>
            <a:off x="1078371" y="3741727"/>
            <a:ext cx="3284376" cy="249991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Police système Courant"/>
              <a:buChar char="-"/>
            </a:pPr>
            <a:r>
              <a:rPr lang="fr-FR">
                <a:solidFill>
                  <a:schemeClr val="tx1"/>
                </a:solidFill>
              </a:rPr>
              <a:t>26% des exploitations</a:t>
            </a:r>
          </a:p>
          <a:p>
            <a:pPr marL="285750" indent="-285750">
              <a:buFontTx/>
              <a:buChar char="-"/>
            </a:pPr>
            <a:r>
              <a:rPr lang="fr-FR">
                <a:solidFill>
                  <a:schemeClr val="tx1"/>
                </a:solidFill>
              </a:rPr>
              <a:t>Basse altitude </a:t>
            </a:r>
          </a:p>
          <a:p>
            <a:pPr marL="285750" indent="-285750">
              <a:buFontTx/>
              <a:buChar char="-"/>
            </a:pPr>
            <a:r>
              <a:rPr lang="fr-FR">
                <a:solidFill>
                  <a:schemeClr val="tx1"/>
                </a:solidFill>
              </a:rPr>
              <a:t>SAU : 112 ha</a:t>
            </a:r>
          </a:p>
          <a:p>
            <a:pPr marL="285750" indent="-285750">
              <a:buFontTx/>
              <a:buChar char="-"/>
            </a:pPr>
            <a:r>
              <a:rPr lang="fr-FR">
                <a:solidFill>
                  <a:schemeClr val="tx1"/>
                </a:solidFill>
              </a:rPr>
              <a:t>63 vaches allaitantes</a:t>
            </a:r>
          </a:p>
          <a:p>
            <a:pPr marL="285750" indent="-285750">
              <a:buFontTx/>
              <a:buChar char="-"/>
            </a:pPr>
            <a:r>
              <a:rPr lang="fr-FR">
                <a:solidFill>
                  <a:schemeClr val="tx1"/>
                </a:solidFill>
              </a:rPr>
              <a:t>987 porcs charcutiers</a:t>
            </a:r>
          </a:p>
          <a:p>
            <a:endParaRPr lang="fr-FR">
              <a:solidFill>
                <a:schemeClr val="tx1"/>
              </a:solidFill>
            </a:endParaRPr>
          </a:p>
        </p:txBody>
      </p:sp>
      <p:sp>
        <p:nvSpPr>
          <p:cNvPr id="39" name="Rectangle : coins arrondis 38">
            <a:extLst>
              <a:ext uri="{FF2B5EF4-FFF2-40B4-BE49-F238E27FC236}">
                <a16:creationId xmlns:a16="http://schemas.microsoft.com/office/drawing/2014/main" id="{9E898799-F0E4-60A7-4A09-EB421C1DEEB0}"/>
              </a:ext>
            </a:extLst>
          </p:cNvPr>
          <p:cNvSpPr/>
          <p:nvPr/>
        </p:nvSpPr>
        <p:spPr>
          <a:xfrm>
            <a:off x="4575521" y="3741727"/>
            <a:ext cx="3284376" cy="249991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fr-FR">
                <a:solidFill>
                  <a:schemeClr val="tx1"/>
                </a:solidFill>
              </a:rPr>
              <a:t>9% des exploitations</a:t>
            </a:r>
          </a:p>
          <a:p>
            <a:pPr marL="285750" indent="-285750">
              <a:buFontTx/>
              <a:buChar char="-"/>
            </a:pPr>
            <a:r>
              <a:rPr lang="fr-FR">
                <a:solidFill>
                  <a:schemeClr val="tx1"/>
                </a:solidFill>
              </a:rPr>
              <a:t>Zone de montagne – de 800 m</a:t>
            </a:r>
          </a:p>
          <a:p>
            <a:pPr marL="285750" indent="-285750">
              <a:buFontTx/>
              <a:buChar char="-"/>
            </a:pPr>
            <a:r>
              <a:rPr lang="fr-FR">
                <a:solidFill>
                  <a:schemeClr val="tx1"/>
                </a:solidFill>
              </a:rPr>
              <a:t>SAU : 90 ha</a:t>
            </a:r>
          </a:p>
          <a:p>
            <a:pPr marL="285750" indent="-285750">
              <a:buFontTx/>
              <a:buChar char="-"/>
            </a:pPr>
            <a:r>
              <a:rPr lang="fr-FR">
                <a:solidFill>
                  <a:schemeClr val="tx1"/>
                </a:solidFill>
              </a:rPr>
              <a:t>65 vaches laitières</a:t>
            </a:r>
          </a:p>
          <a:p>
            <a:pPr marL="285750" indent="-285750">
              <a:buFontTx/>
              <a:buChar char="-"/>
            </a:pPr>
            <a:r>
              <a:rPr lang="fr-FR">
                <a:solidFill>
                  <a:schemeClr val="tx1"/>
                </a:solidFill>
              </a:rPr>
              <a:t>1017 porcs charcutiers</a:t>
            </a:r>
          </a:p>
        </p:txBody>
      </p:sp>
      <p:sp>
        <p:nvSpPr>
          <p:cNvPr id="41" name="Rectangle : coins arrondis 40">
            <a:extLst>
              <a:ext uri="{FF2B5EF4-FFF2-40B4-BE49-F238E27FC236}">
                <a16:creationId xmlns:a16="http://schemas.microsoft.com/office/drawing/2014/main" id="{E7DC079D-6905-635F-8C54-4CBAA3BA2AF7}"/>
              </a:ext>
            </a:extLst>
          </p:cNvPr>
          <p:cNvSpPr/>
          <p:nvPr/>
        </p:nvSpPr>
        <p:spPr>
          <a:xfrm>
            <a:off x="8070639" y="3756234"/>
            <a:ext cx="3284376" cy="2453372"/>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fr-FR">
                <a:solidFill>
                  <a:schemeClr val="tx1"/>
                </a:solidFill>
              </a:rPr>
              <a:t>10% des exploitations</a:t>
            </a:r>
          </a:p>
          <a:p>
            <a:pPr marL="285750" indent="-285750">
              <a:buFontTx/>
              <a:buChar char="-"/>
            </a:pPr>
            <a:r>
              <a:rPr lang="fr-FR">
                <a:solidFill>
                  <a:schemeClr val="tx1"/>
                </a:solidFill>
              </a:rPr>
              <a:t>Moins présent en zone de montagne</a:t>
            </a:r>
          </a:p>
          <a:p>
            <a:pPr marL="285750" indent="-285750">
              <a:buFontTx/>
              <a:buChar char="-"/>
            </a:pPr>
            <a:r>
              <a:rPr lang="fr-FR">
                <a:solidFill>
                  <a:schemeClr val="tx1"/>
                </a:solidFill>
              </a:rPr>
              <a:t>2 000 porcs charcutiers </a:t>
            </a:r>
          </a:p>
          <a:p>
            <a:pPr marL="285750" indent="-285750">
              <a:buFontTx/>
              <a:buChar char="-"/>
            </a:pPr>
            <a:r>
              <a:rPr lang="fr-FR">
                <a:solidFill>
                  <a:schemeClr val="tx1"/>
                </a:solidFill>
              </a:rPr>
              <a:t>Transformation fermière et vente directe</a:t>
            </a:r>
          </a:p>
        </p:txBody>
      </p:sp>
      <p:sp>
        <p:nvSpPr>
          <p:cNvPr id="2" name="Organigramme : Terminateur 1">
            <a:hlinkClick r:id="rId5" action="ppaction://hlinksldjump"/>
            <a:extLst>
              <a:ext uri="{FF2B5EF4-FFF2-40B4-BE49-F238E27FC236}">
                <a16:creationId xmlns:a16="http://schemas.microsoft.com/office/drawing/2014/main" id="{25843CFF-0520-3D54-6403-37AFA36348EF}"/>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3" name="ZoneTexte 2">
            <a:extLst>
              <a:ext uri="{FF2B5EF4-FFF2-40B4-BE49-F238E27FC236}">
                <a16:creationId xmlns:a16="http://schemas.microsoft.com/office/drawing/2014/main" id="{285F0D53-C77B-912A-38DB-164B8EF17B39}"/>
              </a:ext>
            </a:extLst>
          </p:cNvPr>
          <p:cNvSpPr txBox="1"/>
          <p:nvPr/>
        </p:nvSpPr>
        <p:spPr>
          <a:xfrm>
            <a:off x="10160740" y="6408731"/>
            <a:ext cx="1456425" cy="276999"/>
          </a:xfrm>
          <a:prstGeom prst="rect">
            <a:avLst/>
          </a:prstGeom>
          <a:noFill/>
        </p:spPr>
        <p:txBody>
          <a:bodyPr wrap="square" rtlCol="0">
            <a:spAutoFit/>
          </a:bodyPr>
          <a:lstStyle/>
          <a:p>
            <a:r>
              <a:rPr lang="fr-FR" sz="1200" u="none" strike="noStrike">
                <a:effectLst/>
              </a:rPr>
              <a:t>(Rapey </a:t>
            </a:r>
            <a:r>
              <a:rPr lang="fr-FR" sz="1200" i="1" u="none" strike="noStrike">
                <a:effectLst/>
              </a:rPr>
              <a:t>et al</a:t>
            </a:r>
            <a:r>
              <a:rPr lang="fr-FR" sz="1200" u="none" strike="noStrike">
                <a:effectLst/>
              </a:rPr>
              <a:t>, 2021)</a:t>
            </a:r>
            <a:endParaRPr lang="fr-FR" sz="1200"/>
          </a:p>
        </p:txBody>
      </p:sp>
      <p:pic>
        <p:nvPicPr>
          <p:cNvPr id="31" name="Graphique 30" descr="Grange avec un remplissage uni">
            <a:hlinkClick r:id="rId6" action="ppaction://hlinksldjump"/>
            <a:extLst>
              <a:ext uri="{FF2B5EF4-FFF2-40B4-BE49-F238E27FC236}">
                <a16:creationId xmlns:a16="http://schemas.microsoft.com/office/drawing/2014/main" id="{4D4CD527-2752-A436-50AA-06E4E3330C4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447520" y="2491393"/>
            <a:ext cx="400110" cy="400110"/>
          </a:xfrm>
          <a:prstGeom prst="rect">
            <a:avLst/>
          </a:prstGeom>
        </p:spPr>
      </p:pic>
      <p:sp>
        <p:nvSpPr>
          <p:cNvPr id="14" name="Flèche : pentagone 13">
            <a:hlinkClick r:id="rId9" action="ppaction://hlinksldjump"/>
            <a:extLst>
              <a:ext uri="{FF2B5EF4-FFF2-40B4-BE49-F238E27FC236}">
                <a16:creationId xmlns:a16="http://schemas.microsoft.com/office/drawing/2014/main" id="{028BE585-158E-EB21-F12E-D978DC2A676C}"/>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Suivant (4/7)</a:t>
            </a:r>
          </a:p>
        </p:txBody>
      </p:sp>
      <p:sp>
        <p:nvSpPr>
          <p:cNvPr id="18" name="Flèche : pentagone 17">
            <a:hlinkClick r:id="rId10" action="ppaction://hlinksldjump"/>
            <a:extLst>
              <a:ext uri="{FF2B5EF4-FFF2-40B4-BE49-F238E27FC236}">
                <a16:creationId xmlns:a16="http://schemas.microsoft.com/office/drawing/2014/main" id="{EECA9870-90E4-37EF-1511-306723654FE3}"/>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Précédent</a:t>
            </a:r>
          </a:p>
          <a:p>
            <a:pPr algn="ctr"/>
            <a:r>
              <a:rPr lang="fr-FR" sz="1200" dirty="0">
                <a:solidFill>
                  <a:srgbClr val="663300"/>
                </a:solidFill>
              </a:rPr>
              <a:t>(</a:t>
            </a:r>
            <a:r>
              <a:rPr lang="fr-FR" sz="1200">
                <a:solidFill>
                  <a:srgbClr val="663300"/>
                </a:solidFill>
              </a:rPr>
              <a:t>2/7)</a:t>
            </a:r>
            <a:endParaRPr lang="fr-FR" sz="1200" dirty="0">
              <a:solidFill>
                <a:srgbClr val="663300"/>
              </a:solidFill>
            </a:endParaRPr>
          </a:p>
        </p:txBody>
      </p:sp>
      <p:sp>
        <p:nvSpPr>
          <p:cNvPr id="24" name="Organigramme : Multidocument 23">
            <a:hlinkClick r:id="rId11" action="ppaction://hlinksldjump"/>
            <a:extLst>
              <a:ext uri="{FF2B5EF4-FFF2-40B4-BE49-F238E27FC236}">
                <a16:creationId xmlns:a16="http://schemas.microsoft.com/office/drawing/2014/main" id="{1D515308-0715-1B34-79B6-851DC7E7B62A}"/>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1383791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8B1F7-345D-4415-C80E-9E807BD0900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9270650-1EA8-BCD6-F6CB-FE3A8B210B1D}"/>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52BEE841-64E0-7194-3602-8ACF5F871B23}"/>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86689007-9436-8081-E75F-B4A9310B716E}"/>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Principaux types d'exploitations</a:t>
            </a:r>
          </a:p>
        </p:txBody>
      </p:sp>
      <p:grpSp>
        <p:nvGrpSpPr>
          <p:cNvPr id="4" name="Groupe 3">
            <a:extLst>
              <a:ext uri="{FF2B5EF4-FFF2-40B4-BE49-F238E27FC236}">
                <a16:creationId xmlns:a16="http://schemas.microsoft.com/office/drawing/2014/main" id="{FFF09B66-B168-C976-13FA-BC9FD4A50CB1}"/>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79CE1CFB-8AAF-188C-4DD4-1439F23593B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BF566B04-13F3-A573-188A-EE2511854B23}"/>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9E981C43-1CE3-0366-2CB4-6A8C3910BC44}"/>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C6A19A93-A42C-4DAB-F527-D3885988CE0E}"/>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ECFF57F1-2079-C98C-797E-BD73BD151ECF}"/>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2B4FF704-5A34-2C30-42C1-230BD166810F}"/>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6D454D62-16BB-6A69-6F62-F2A6DD1A22C9}"/>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76CB93F0-4A6C-DD38-7DC1-D0BBE9C422A0}"/>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51D4FA4C-80CE-748C-E9DA-ECFE98E97EC9}"/>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8B0C73B7-84B5-A514-138A-FE1B5E3C47A5}"/>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7" name="ZoneTexte 16">
            <a:extLst>
              <a:ext uri="{FF2B5EF4-FFF2-40B4-BE49-F238E27FC236}">
                <a16:creationId xmlns:a16="http://schemas.microsoft.com/office/drawing/2014/main" id="{494D18BA-22DD-19AA-F227-443664D0D046}"/>
              </a:ext>
            </a:extLst>
          </p:cNvPr>
          <p:cNvSpPr txBox="1"/>
          <p:nvPr/>
        </p:nvSpPr>
        <p:spPr>
          <a:xfrm>
            <a:off x="456540" y="657858"/>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les 6 principaux types d’exploitations</a:t>
            </a:r>
          </a:p>
        </p:txBody>
      </p:sp>
      <p:sp>
        <p:nvSpPr>
          <p:cNvPr id="2" name="Organigramme : Terminateur 1">
            <a:hlinkClick r:id="rId5" action="ppaction://hlinksldjump"/>
            <a:extLst>
              <a:ext uri="{FF2B5EF4-FFF2-40B4-BE49-F238E27FC236}">
                <a16:creationId xmlns:a16="http://schemas.microsoft.com/office/drawing/2014/main" id="{435B5FE1-7BDE-C107-F03E-EB67612F4CC2}"/>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3" name="ZoneTexte 2">
            <a:extLst>
              <a:ext uri="{FF2B5EF4-FFF2-40B4-BE49-F238E27FC236}">
                <a16:creationId xmlns:a16="http://schemas.microsoft.com/office/drawing/2014/main" id="{E91EBE3E-F7D4-B0BC-2AC3-AD2FC4CB89FE}"/>
              </a:ext>
            </a:extLst>
          </p:cNvPr>
          <p:cNvSpPr txBox="1"/>
          <p:nvPr/>
        </p:nvSpPr>
        <p:spPr>
          <a:xfrm>
            <a:off x="488284" y="1615948"/>
            <a:ext cx="8684660" cy="400110"/>
          </a:xfrm>
          <a:prstGeom prst="rect">
            <a:avLst/>
          </a:prstGeom>
          <a:noFill/>
        </p:spPr>
        <p:txBody>
          <a:bodyPr wrap="square" lIns="91440" tIns="45720" rIns="91440" bIns="45720" rtlCol="0" anchor="t">
            <a:spAutoFit/>
          </a:bodyPr>
          <a:lstStyle/>
          <a:p>
            <a:r>
              <a:rPr lang="fr-FR" sz="2000"/>
              <a:t>Quel type d’exploitation est le plus présent dans le Massif central ?</a:t>
            </a:r>
          </a:p>
        </p:txBody>
      </p:sp>
      <p:sp>
        <p:nvSpPr>
          <p:cNvPr id="12" name="ZoneTexte 11">
            <a:extLst>
              <a:ext uri="{FF2B5EF4-FFF2-40B4-BE49-F238E27FC236}">
                <a16:creationId xmlns:a16="http://schemas.microsoft.com/office/drawing/2014/main" id="{72049ADC-8866-E397-E3F5-0C47A4A92B24}"/>
              </a:ext>
            </a:extLst>
          </p:cNvPr>
          <p:cNvSpPr txBox="1"/>
          <p:nvPr/>
        </p:nvSpPr>
        <p:spPr>
          <a:xfrm>
            <a:off x="10160740" y="6408731"/>
            <a:ext cx="1456425" cy="276999"/>
          </a:xfrm>
          <a:prstGeom prst="rect">
            <a:avLst/>
          </a:prstGeom>
          <a:noFill/>
        </p:spPr>
        <p:txBody>
          <a:bodyPr wrap="square" rtlCol="0">
            <a:spAutoFit/>
          </a:bodyPr>
          <a:lstStyle/>
          <a:p>
            <a:r>
              <a:rPr lang="fr-FR" sz="1200" u="none" strike="noStrike">
                <a:effectLst/>
              </a:rPr>
              <a:t>(Rapey </a:t>
            </a:r>
            <a:r>
              <a:rPr lang="fr-FR" sz="1200" i="1" u="none" strike="noStrike">
                <a:effectLst/>
              </a:rPr>
              <a:t>et al</a:t>
            </a:r>
            <a:r>
              <a:rPr lang="fr-FR" sz="1200" u="none" strike="noStrike">
                <a:effectLst/>
              </a:rPr>
              <a:t>, 2021)</a:t>
            </a:r>
            <a:endParaRPr lang="fr-FR" sz="1200"/>
          </a:p>
        </p:txBody>
      </p:sp>
      <p:sp>
        <p:nvSpPr>
          <p:cNvPr id="18" name="ZoneTexte 17">
            <a:extLst>
              <a:ext uri="{FF2B5EF4-FFF2-40B4-BE49-F238E27FC236}">
                <a16:creationId xmlns:a16="http://schemas.microsoft.com/office/drawing/2014/main" id="{19E94893-12DC-5C7B-6136-332F241B9480}"/>
              </a:ext>
            </a:extLst>
          </p:cNvPr>
          <p:cNvSpPr txBox="1"/>
          <p:nvPr/>
        </p:nvSpPr>
        <p:spPr>
          <a:xfrm>
            <a:off x="488284" y="2354096"/>
            <a:ext cx="10067080" cy="400110"/>
          </a:xfrm>
          <a:prstGeom prst="rect">
            <a:avLst/>
          </a:prstGeom>
          <a:noFill/>
        </p:spPr>
        <p:txBody>
          <a:bodyPr wrap="square" lIns="91440" tIns="45720" rIns="91440" bIns="45720" rtlCol="0" anchor="t">
            <a:spAutoFit/>
          </a:bodyPr>
          <a:lstStyle/>
          <a:p>
            <a:r>
              <a:rPr lang="fr-FR" sz="2000"/>
              <a:t>Classez les types d’exploitation du plus présent au moins présent dans le Massif central : </a:t>
            </a:r>
          </a:p>
        </p:txBody>
      </p:sp>
      <p:sp>
        <p:nvSpPr>
          <p:cNvPr id="9" name="ZoneTexte 8">
            <a:extLst>
              <a:ext uri="{FF2B5EF4-FFF2-40B4-BE49-F238E27FC236}">
                <a16:creationId xmlns:a16="http://schemas.microsoft.com/office/drawing/2014/main" id="{3AA9E3A2-23BB-753B-CAD1-D9EB89704090}"/>
              </a:ext>
            </a:extLst>
          </p:cNvPr>
          <p:cNvSpPr txBox="1"/>
          <p:nvPr/>
        </p:nvSpPr>
        <p:spPr>
          <a:xfrm>
            <a:off x="2230470" y="2920313"/>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N-BV</a:t>
            </a:r>
          </a:p>
        </p:txBody>
      </p:sp>
      <p:sp>
        <p:nvSpPr>
          <p:cNvPr id="10" name="ZoneTexte 9">
            <a:extLst>
              <a:ext uri="{FF2B5EF4-FFF2-40B4-BE49-F238E27FC236}">
                <a16:creationId xmlns:a16="http://schemas.microsoft.com/office/drawing/2014/main" id="{CAE18E5C-4CD0-58A7-50FD-B62904208DB3}"/>
              </a:ext>
            </a:extLst>
          </p:cNvPr>
          <p:cNvSpPr txBox="1"/>
          <p:nvPr/>
        </p:nvSpPr>
        <p:spPr>
          <a:xfrm>
            <a:off x="3299869" y="2920313"/>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N-BL</a:t>
            </a:r>
          </a:p>
        </p:txBody>
      </p:sp>
      <p:sp>
        <p:nvSpPr>
          <p:cNvPr id="14" name="ZoneTexte 13">
            <a:extLst>
              <a:ext uri="{FF2B5EF4-FFF2-40B4-BE49-F238E27FC236}">
                <a16:creationId xmlns:a16="http://schemas.microsoft.com/office/drawing/2014/main" id="{6D51443A-8AC9-42D0-4A5B-56F519AE3D87}"/>
              </a:ext>
            </a:extLst>
          </p:cNvPr>
          <p:cNvSpPr txBox="1"/>
          <p:nvPr/>
        </p:nvSpPr>
        <p:spPr>
          <a:xfrm>
            <a:off x="4369268" y="2920313"/>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N-SP</a:t>
            </a:r>
          </a:p>
        </p:txBody>
      </p:sp>
      <p:sp>
        <p:nvSpPr>
          <p:cNvPr id="24" name="ZoneTexte 23">
            <a:extLst>
              <a:ext uri="{FF2B5EF4-FFF2-40B4-BE49-F238E27FC236}">
                <a16:creationId xmlns:a16="http://schemas.microsoft.com/office/drawing/2014/main" id="{A31E0B65-1FA7-BC33-046C-9047CE4858F0}"/>
              </a:ext>
            </a:extLst>
          </p:cNvPr>
          <p:cNvSpPr txBox="1"/>
          <p:nvPr/>
        </p:nvSpPr>
        <p:spPr>
          <a:xfrm>
            <a:off x="6803183" y="2925671"/>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E-BL</a:t>
            </a:r>
          </a:p>
        </p:txBody>
      </p:sp>
      <p:sp>
        <p:nvSpPr>
          <p:cNvPr id="25" name="ZoneTexte 24">
            <a:extLst>
              <a:ext uri="{FF2B5EF4-FFF2-40B4-BE49-F238E27FC236}">
                <a16:creationId xmlns:a16="http://schemas.microsoft.com/office/drawing/2014/main" id="{DCC6F971-89A1-E8D2-26D8-369AA956EAE9}"/>
              </a:ext>
            </a:extLst>
          </p:cNvPr>
          <p:cNvSpPr txBox="1"/>
          <p:nvPr/>
        </p:nvSpPr>
        <p:spPr>
          <a:xfrm>
            <a:off x="5733784" y="2925901"/>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E-BV</a:t>
            </a:r>
          </a:p>
        </p:txBody>
      </p:sp>
      <p:sp>
        <p:nvSpPr>
          <p:cNvPr id="26" name="ZoneTexte 25">
            <a:extLst>
              <a:ext uri="{FF2B5EF4-FFF2-40B4-BE49-F238E27FC236}">
                <a16:creationId xmlns:a16="http://schemas.microsoft.com/office/drawing/2014/main" id="{8A58CF58-C8C0-65C0-8DF6-58AEF1362FD0}"/>
              </a:ext>
            </a:extLst>
          </p:cNvPr>
          <p:cNvSpPr txBox="1"/>
          <p:nvPr/>
        </p:nvSpPr>
        <p:spPr>
          <a:xfrm>
            <a:off x="7872582" y="2920313"/>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E-SP</a:t>
            </a:r>
          </a:p>
        </p:txBody>
      </p:sp>
      <p:sp>
        <p:nvSpPr>
          <p:cNvPr id="27" name="ZoneTexte 26">
            <a:extLst>
              <a:ext uri="{FF2B5EF4-FFF2-40B4-BE49-F238E27FC236}">
                <a16:creationId xmlns:a16="http://schemas.microsoft.com/office/drawing/2014/main" id="{4A020EE5-AB43-13B9-F0AE-8488CE88736B}"/>
              </a:ext>
            </a:extLst>
          </p:cNvPr>
          <p:cNvSpPr txBox="1"/>
          <p:nvPr/>
        </p:nvSpPr>
        <p:spPr>
          <a:xfrm>
            <a:off x="488284" y="3856151"/>
            <a:ext cx="10757333" cy="707886"/>
          </a:xfrm>
          <a:prstGeom prst="rect">
            <a:avLst/>
          </a:prstGeom>
          <a:noFill/>
        </p:spPr>
        <p:txBody>
          <a:bodyPr wrap="square" lIns="91440" tIns="45720" rIns="91440" bIns="45720" rtlCol="0" anchor="t">
            <a:spAutoFit/>
          </a:bodyPr>
          <a:lstStyle/>
          <a:p>
            <a:r>
              <a:rPr lang="fr-FR" sz="2000"/>
              <a:t>Classez les types d’exploitation du plus producteur de porcs charcutiers au moins producteur  dans le Massif central : </a:t>
            </a:r>
          </a:p>
        </p:txBody>
      </p:sp>
      <p:sp>
        <p:nvSpPr>
          <p:cNvPr id="30" name="ZoneTexte 29">
            <a:extLst>
              <a:ext uri="{FF2B5EF4-FFF2-40B4-BE49-F238E27FC236}">
                <a16:creationId xmlns:a16="http://schemas.microsoft.com/office/drawing/2014/main" id="{FC57D84A-E363-80F8-8952-D2952E575624}"/>
              </a:ext>
            </a:extLst>
          </p:cNvPr>
          <p:cNvSpPr txBox="1"/>
          <p:nvPr/>
        </p:nvSpPr>
        <p:spPr>
          <a:xfrm>
            <a:off x="2263628" y="4815154"/>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N-BV</a:t>
            </a:r>
          </a:p>
        </p:txBody>
      </p:sp>
      <p:sp>
        <p:nvSpPr>
          <p:cNvPr id="31" name="ZoneTexte 30">
            <a:extLst>
              <a:ext uri="{FF2B5EF4-FFF2-40B4-BE49-F238E27FC236}">
                <a16:creationId xmlns:a16="http://schemas.microsoft.com/office/drawing/2014/main" id="{10CA79E5-1138-76FA-B4DA-8A5DD498DD16}"/>
              </a:ext>
            </a:extLst>
          </p:cNvPr>
          <p:cNvSpPr txBox="1"/>
          <p:nvPr/>
        </p:nvSpPr>
        <p:spPr>
          <a:xfrm>
            <a:off x="3333027" y="4815154"/>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N-BL</a:t>
            </a:r>
          </a:p>
        </p:txBody>
      </p:sp>
      <p:sp>
        <p:nvSpPr>
          <p:cNvPr id="32" name="ZoneTexte 31">
            <a:extLst>
              <a:ext uri="{FF2B5EF4-FFF2-40B4-BE49-F238E27FC236}">
                <a16:creationId xmlns:a16="http://schemas.microsoft.com/office/drawing/2014/main" id="{CD699C1A-2772-8206-5B82-3689D03DC725}"/>
              </a:ext>
            </a:extLst>
          </p:cNvPr>
          <p:cNvSpPr txBox="1"/>
          <p:nvPr/>
        </p:nvSpPr>
        <p:spPr>
          <a:xfrm>
            <a:off x="4402426" y="4815154"/>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N-SP</a:t>
            </a:r>
          </a:p>
        </p:txBody>
      </p:sp>
      <p:sp>
        <p:nvSpPr>
          <p:cNvPr id="33" name="ZoneTexte 32">
            <a:extLst>
              <a:ext uri="{FF2B5EF4-FFF2-40B4-BE49-F238E27FC236}">
                <a16:creationId xmlns:a16="http://schemas.microsoft.com/office/drawing/2014/main" id="{9D532119-445E-F10D-651C-98F3F3090376}"/>
              </a:ext>
            </a:extLst>
          </p:cNvPr>
          <p:cNvSpPr txBox="1"/>
          <p:nvPr/>
        </p:nvSpPr>
        <p:spPr>
          <a:xfrm>
            <a:off x="6836341" y="4820512"/>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E-BL</a:t>
            </a:r>
          </a:p>
        </p:txBody>
      </p:sp>
      <p:sp>
        <p:nvSpPr>
          <p:cNvPr id="34" name="ZoneTexte 33">
            <a:extLst>
              <a:ext uri="{FF2B5EF4-FFF2-40B4-BE49-F238E27FC236}">
                <a16:creationId xmlns:a16="http://schemas.microsoft.com/office/drawing/2014/main" id="{A1E5E18C-1E14-43B6-28E9-9C054621633A}"/>
              </a:ext>
            </a:extLst>
          </p:cNvPr>
          <p:cNvSpPr txBox="1"/>
          <p:nvPr/>
        </p:nvSpPr>
        <p:spPr>
          <a:xfrm>
            <a:off x="5766942" y="4820742"/>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E-BV</a:t>
            </a:r>
          </a:p>
        </p:txBody>
      </p:sp>
      <p:sp>
        <p:nvSpPr>
          <p:cNvPr id="35" name="ZoneTexte 34">
            <a:extLst>
              <a:ext uri="{FF2B5EF4-FFF2-40B4-BE49-F238E27FC236}">
                <a16:creationId xmlns:a16="http://schemas.microsoft.com/office/drawing/2014/main" id="{20A8016D-8AF5-7A7D-4796-21754A8DFDF4}"/>
              </a:ext>
            </a:extLst>
          </p:cNvPr>
          <p:cNvSpPr txBox="1"/>
          <p:nvPr/>
        </p:nvSpPr>
        <p:spPr>
          <a:xfrm>
            <a:off x="7905740" y="4815154"/>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E-SP</a:t>
            </a:r>
          </a:p>
        </p:txBody>
      </p:sp>
      <p:sp>
        <p:nvSpPr>
          <p:cNvPr id="28" name="Flèche : pentagone 27">
            <a:hlinkClick r:id="rId6" action="ppaction://hlinksldjump"/>
            <a:extLst>
              <a:ext uri="{FF2B5EF4-FFF2-40B4-BE49-F238E27FC236}">
                <a16:creationId xmlns:a16="http://schemas.microsoft.com/office/drawing/2014/main" id="{F51EFB3C-FDEC-BD8E-BC39-A959D82A7896}"/>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Suivant (5/7)</a:t>
            </a:r>
          </a:p>
        </p:txBody>
      </p:sp>
      <p:sp>
        <p:nvSpPr>
          <p:cNvPr id="29" name="Flèche : pentagone 28">
            <a:hlinkClick r:id="rId7" action="ppaction://hlinksldjump"/>
            <a:extLst>
              <a:ext uri="{FF2B5EF4-FFF2-40B4-BE49-F238E27FC236}">
                <a16:creationId xmlns:a16="http://schemas.microsoft.com/office/drawing/2014/main" id="{CE586DED-068C-4610-3C6C-8921AA7D0BE0}"/>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Précédent</a:t>
            </a:r>
          </a:p>
          <a:p>
            <a:pPr algn="ctr"/>
            <a:r>
              <a:rPr lang="fr-FR" sz="1200" dirty="0">
                <a:solidFill>
                  <a:srgbClr val="663300"/>
                </a:solidFill>
              </a:rPr>
              <a:t>(3/7)</a:t>
            </a:r>
          </a:p>
        </p:txBody>
      </p:sp>
      <p:sp>
        <p:nvSpPr>
          <p:cNvPr id="36" name="Organigramme : Multidocument 35">
            <a:hlinkClick r:id="rId8" action="ppaction://hlinksldjump"/>
            <a:extLst>
              <a:ext uri="{FF2B5EF4-FFF2-40B4-BE49-F238E27FC236}">
                <a16:creationId xmlns:a16="http://schemas.microsoft.com/office/drawing/2014/main" id="{F7A97E60-2BFE-6B29-3851-9F350D33FE87}"/>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19610464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6E718-DF21-52B8-2C6D-A914FAD9BBC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DE8781F-C965-4922-B0E9-0E2583E60F36}"/>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3B848412-8C00-F820-69B0-0EA47277F803}"/>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2388EB40-2E62-26D7-1ECA-6A77DB571EAA}"/>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Principaux types d'exploitations -- REPONSE</a:t>
            </a:r>
          </a:p>
        </p:txBody>
      </p:sp>
      <p:grpSp>
        <p:nvGrpSpPr>
          <p:cNvPr id="4" name="Groupe 3">
            <a:extLst>
              <a:ext uri="{FF2B5EF4-FFF2-40B4-BE49-F238E27FC236}">
                <a16:creationId xmlns:a16="http://schemas.microsoft.com/office/drawing/2014/main" id="{A445F716-3802-307F-EE67-59D28C84894E}"/>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211E3FCA-4DC6-258A-24B4-674C5DD88F6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6296289D-81D0-30C6-2B15-E282B59644D4}"/>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527DE5C1-B759-5F03-7F37-175EEB1557FD}"/>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0AC64945-A1B1-2A59-6A83-3892440A4E11}"/>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8134BF06-11F5-3495-5282-65EC36A915B5}"/>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F7387866-D117-C723-9332-69DD092A3FE0}"/>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9B98DD5A-5EF9-CCBA-FAFF-8F70EE913A9D}"/>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BA47BF44-179F-8E4D-5B22-01D4C74211F5}"/>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1005DE02-CB80-A2CD-4475-1A284FEE49A5}"/>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28427AF5-123A-6A19-A043-92317686F47C}"/>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7" name="ZoneTexte 16">
            <a:extLst>
              <a:ext uri="{FF2B5EF4-FFF2-40B4-BE49-F238E27FC236}">
                <a16:creationId xmlns:a16="http://schemas.microsoft.com/office/drawing/2014/main" id="{405042FB-22E1-2949-4525-061B1D1999EB}"/>
              </a:ext>
            </a:extLst>
          </p:cNvPr>
          <p:cNvSpPr txBox="1"/>
          <p:nvPr/>
        </p:nvSpPr>
        <p:spPr>
          <a:xfrm>
            <a:off x="456540" y="657858"/>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les 6 principaux types d’exploitations</a:t>
            </a:r>
          </a:p>
        </p:txBody>
      </p:sp>
      <p:sp>
        <p:nvSpPr>
          <p:cNvPr id="2" name="Organigramme : Terminateur 1">
            <a:hlinkClick r:id="rId5" action="ppaction://hlinksldjump"/>
            <a:extLst>
              <a:ext uri="{FF2B5EF4-FFF2-40B4-BE49-F238E27FC236}">
                <a16:creationId xmlns:a16="http://schemas.microsoft.com/office/drawing/2014/main" id="{2544AA9E-2E4D-3D7D-B809-7814BD4E3EBC}"/>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12" name="ZoneTexte 11">
            <a:extLst>
              <a:ext uri="{FF2B5EF4-FFF2-40B4-BE49-F238E27FC236}">
                <a16:creationId xmlns:a16="http://schemas.microsoft.com/office/drawing/2014/main" id="{E8FA0DEF-9A4F-326F-3BA1-1DC856B38CC6}"/>
              </a:ext>
            </a:extLst>
          </p:cNvPr>
          <p:cNvSpPr txBox="1"/>
          <p:nvPr/>
        </p:nvSpPr>
        <p:spPr>
          <a:xfrm>
            <a:off x="10160740" y="6408731"/>
            <a:ext cx="1456425" cy="276999"/>
          </a:xfrm>
          <a:prstGeom prst="rect">
            <a:avLst/>
          </a:prstGeom>
          <a:noFill/>
        </p:spPr>
        <p:txBody>
          <a:bodyPr wrap="square" rtlCol="0">
            <a:spAutoFit/>
          </a:bodyPr>
          <a:lstStyle/>
          <a:p>
            <a:r>
              <a:rPr lang="fr-FR" sz="1200" u="none" strike="noStrike">
                <a:effectLst/>
              </a:rPr>
              <a:t>(Rapey </a:t>
            </a:r>
            <a:r>
              <a:rPr lang="fr-FR" sz="1200" i="1" u="none" strike="noStrike">
                <a:effectLst/>
              </a:rPr>
              <a:t>et al</a:t>
            </a:r>
            <a:r>
              <a:rPr lang="fr-FR" sz="1200" u="none" strike="noStrike">
                <a:effectLst/>
              </a:rPr>
              <a:t>, 2021)</a:t>
            </a:r>
            <a:endParaRPr lang="fr-FR" sz="1200"/>
          </a:p>
        </p:txBody>
      </p:sp>
      <p:sp>
        <p:nvSpPr>
          <p:cNvPr id="18" name="ZoneTexte 17">
            <a:extLst>
              <a:ext uri="{FF2B5EF4-FFF2-40B4-BE49-F238E27FC236}">
                <a16:creationId xmlns:a16="http://schemas.microsoft.com/office/drawing/2014/main" id="{EBB556BC-41F6-A19D-2FB1-1C0B256EEDAF}"/>
              </a:ext>
            </a:extLst>
          </p:cNvPr>
          <p:cNvSpPr txBox="1"/>
          <p:nvPr/>
        </p:nvSpPr>
        <p:spPr>
          <a:xfrm>
            <a:off x="488284" y="2354096"/>
            <a:ext cx="10067080" cy="400110"/>
          </a:xfrm>
          <a:prstGeom prst="rect">
            <a:avLst/>
          </a:prstGeom>
          <a:noFill/>
        </p:spPr>
        <p:txBody>
          <a:bodyPr wrap="square" lIns="91440" tIns="45720" rIns="91440" bIns="45720" rtlCol="0" anchor="t">
            <a:spAutoFit/>
          </a:bodyPr>
          <a:lstStyle/>
          <a:p>
            <a:r>
              <a:rPr lang="fr-FR" sz="2000"/>
              <a:t>Classez les types d’exploitation du plus présent au moins présent dans le Massif central : </a:t>
            </a:r>
          </a:p>
        </p:txBody>
      </p:sp>
      <p:sp>
        <p:nvSpPr>
          <p:cNvPr id="9" name="ZoneTexte 8">
            <a:extLst>
              <a:ext uri="{FF2B5EF4-FFF2-40B4-BE49-F238E27FC236}">
                <a16:creationId xmlns:a16="http://schemas.microsoft.com/office/drawing/2014/main" id="{6061CBA8-AA8C-B3FD-B37D-B43A409DAD26}"/>
              </a:ext>
            </a:extLst>
          </p:cNvPr>
          <p:cNvSpPr txBox="1"/>
          <p:nvPr/>
        </p:nvSpPr>
        <p:spPr>
          <a:xfrm>
            <a:off x="3406806" y="2946908"/>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N-BV</a:t>
            </a:r>
          </a:p>
        </p:txBody>
      </p:sp>
      <p:sp>
        <p:nvSpPr>
          <p:cNvPr id="10" name="ZoneTexte 9">
            <a:extLst>
              <a:ext uri="{FF2B5EF4-FFF2-40B4-BE49-F238E27FC236}">
                <a16:creationId xmlns:a16="http://schemas.microsoft.com/office/drawing/2014/main" id="{970ADF46-536E-452F-900D-011223D4753A}"/>
              </a:ext>
            </a:extLst>
          </p:cNvPr>
          <p:cNvSpPr txBox="1"/>
          <p:nvPr/>
        </p:nvSpPr>
        <p:spPr>
          <a:xfrm>
            <a:off x="8144229" y="2954401"/>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N-BL</a:t>
            </a:r>
          </a:p>
        </p:txBody>
      </p:sp>
      <p:sp>
        <p:nvSpPr>
          <p:cNvPr id="14" name="ZoneTexte 13">
            <a:extLst>
              <a:ext uri="{FF2B5EF4-FFF2-40B4-BE49-F238E27FC236}">
                <a16:creationId xmlns:a16="http://schemas.microsoft.com/office/drawing/2014/main" id="{5147C2CC-D1A1-5101-3EF5-99520F1BD95C}"/>
              </a:ext>
            </a:extLst>
          </p:cNvPr>
          <p:cNvSpPr txBox="1"/>
          <p:nvPr/>
        </p:nvSpPr>
        <p:spPr>
          <a:xfrm>
            <a:off x="4545868" y="2946908"/>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N-SP</a:t>
            </a:r>
          </a:p>
        </p:txBody>
      </p:sp>
      <p:sp>
        <p:nvSpPr>
          <p:cNvPr id="24" name="ZoneTexte 23">
            <a:extLst>
              <a:ext uri="{FF2B5EF4-FFF2-40B4-BE49-F238E27FC236}">
                <a16:creationId xmlns:a16="http://schemas.microsoft.com/office/drawing/2014/main" id="{6198F33F-8DA9-9731-63B5-EA0868BB44E5}"/>
              </a:ext>
            </a:extLst>
          </p:cNvPr>
          <p:cNvSpPr txBox="1"/>
          <p:nvPr/>
        </p:nvSpPr>
        <p:spPr>
          <a:xfrm>
            <a:off x="6890343" y="2946908"/>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E-BL</a:t>
            </a:r>
          </a:p>
        </p:txBody>
      </p:sp>
      <p:sp>
        <p:nvSpPr>
          <p:cNvPr id="25" name="ZoneTexte 24">
            <a:extLst>
              <a:ext uri="{FF2B5EF4-FFF2-40B4-BE49-F238E27FC236}">
                <a16:creationId xmlns:a16="http://schemas.microsoft.com/office/drawing/2014/main" id="{A9CB541F-AF82-E509-C554-BDD69923A0B9}"/>
              </a:ext>
            </a:extLst>
          </p:cNvPr>
          <p:cNvSpPr txBox="1"/>
          <p:nvPr/>
        </p:nvSpPr>
        <p:spPr>
          <a:xfrm>
            <a:off x="2263628" y="2950655"/>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E-BV</a:t>
            </a:r>
          </a:p>
        </p:txBody>
      </p:sp>
      <p:sp>
        <p:nvSpPr>
          <p:cNvPr id="26" name="ZoneTexte 25">
            <a:extLst>
              <a:ext uri="{FF2B5EF4-FFF2-40B4-BE49-F238E27FC236}">
                <a16:creationId xmlns:a16="http://schemas.microsoft.com/office/drawing/2014/main" id="{7A7D7EC1-5CB5-8D9B-FA15-C72F53104849}"/>
              </a:ext>
            </a:extLst>
          </p:cNvPr>
          <p:cNvSpPr txBox="1"/>
          <p:nvPr/>
        </p:nvSpPr>
        <p:spPr>
          <a:xfrm>
            <a:off x="5700527" y="2946908"/>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E-SP</a:t>
            </a:r>
          </a:p>
        </p:txBody>
      </p:sp>
      <p:sp>
        <p:nvSpPr>
          <p:cNvPr id="27" name="ZoneTexte 26">
            <a:extLst>
              <a:ext uri="{FF2B5EF4-FFF2-40B4-BE49-F238E27FC236}">
                <a16:creationId xmlns:a16="http://schemas.microsoft.com/office/drawing/2014/main" id="{C3429175-2B75-CFC5-38E5-2FA59708CD49}"/>
              </a:ext>
            </a:extLst>
          </p:cNvPr>
          <p:cNvSpPr txBox="1"/>
          <p:nvPr/>
        </p:nvSpPr>
        <p:spPr>
          <a:xfrm>
            <a:off x="488284" y="3856151"/>
            <a:ext cx="10757333" cy="707886"/>
          </a:xfrm>
          <a:prstGeom prst="rect">
            <a:avLst/>
          </a:prstGeom>
          <a:noFill/>
        </p:spPr>
        <p:txBody>
          <a:bodyPr wrap="square" lIns="91440" tIns="45720" rIns="91440" bIns="45720" rtlCol="0" anchor="t">
            <a:spAutoFit/>
          </a:bodyPr>
          <a:lstStyle/>
          <a:p>
            <a:r>
              <a:rPr lang="fr-FR" sz="2000"/>
              <a:t>Classez les types d’exploitation du plus producteur de porcs charcutiers au moins producteur  dans le Massif central : </a:t>
            </a:r>
          </a:p>
        </p:txBody>
      </p:sp>
      <p:sp>
        <p:nvSpPr>
          <p:cNvPr id="30" name="ZoneTexte 29">
            <a:extLst>
              <a:ext uri="{FF2B5EF4-FFF2-40B4-BE49-F238E27FC236}">
                <a16:creationId xmlns:a16="http://schemas.microsoft.com/office/drawing/2014/main" id="{3776B94C-9486-5673-1FA7-2E7E5A036566}"/>
              </a:ext>
            </a:extLst>
          </p:cNvPr>
          <p:cNvSpPr txBox="1"/>
          <p:nvPr/>
        </p:nvSpPr>
        <p:spPr>
          <a:xfrm>
            <a:off x="2263628" y="4815154"/>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N-BV</a:t>
            </a:r>
          </a:p>
        </p:txBody>
      </p:sp>
      <p:sp>
        <p:nvSpPr>
          <p:cNvPr id="31" name="ZoneTexte 30">
            <a:extLst>
              <a:ext uri="{FF2B5EF4-FFF2-40B4-BE49-F238E27FC236}">
                <a16:creationId xmlns:a16="http://schemas.microsoft.com/office/drawing/2014/main" id="{4CCB8C8B-B9B7-4C96-0629-853B2DA51190}"/>
              </a:ext>
            </a:extLst>
          </p:cNvPr>
          <p:cNvSpPr txBox="1"/>
          <p:nvPr/>
        </p:nvSpPr>
        <p:spPr>
          <a:xfrm>
            <a:off x="4495288" y="4835454"/>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N-BL</a:t>
            </a:r>
          </a:p>
        </p:txBody>
      </p:sp>
      <p:sp>
        <p:nvSpPr>
          <p:cNvPr id="32" name="ZoneTexte 31">
            <a:extLst>
              <a:ext uri="{FF2B5EF4-FFF2-40B4-BE49-F238E27FC236}">
                <a16:creationId xmlns:a16="http://schemas.microsoft.com/office/drawing/2014/main" id="{9D97BD3B-A04D-F777-5A85-F1F9ADEE2181}"/>
              </a:ext>
            </a:extLst>
          </p:cNvPr>
          <p:cNvSpPr txBox="1"/>
          <p:nvPr/>
        </p:nvSpPr>
        <p:spPr>
          <a:xfrm>
            <a:off x="3379458" y="4815154"/>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N-SP</a:t>
            </a:r>
          </a:p>
        </p:txBody>
      </p:sp>
      <p:sp>
        <p:nvSpPr>
          <p:cNvPr id="33" name="ZoneTexte 32">
            <a:extLst>
              <a:ext uri="{FF2B5EF4-FFF2-40B4-BE49-F238E27FC236}">
                <a16:creationId xmlns:a16="http://schemas.microsoft.com/office/drawing/2014/main" id="{75EFFE3F-F995-BEE8-0389-8951FED06909}"/>
              </a:ext>
            </a:extLst>
          </p:cNvPr>
          <p:cNvSpPr txBox="1"/>
          <p:nvPr/>
        </p:nvSpPr>
        <p:spPr>
          <a:xfrm>
            <a:off x="6836341" y="4820512"/>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E-BL</a:t>
            </a:r>
          </a:p>
        </p:txBody>
      </p:sp>
      <p:sp>
        <p:nvSpPr>
          <p:cNvPr id="34" name="ZoneTexte 33">
            <a:extLst>
              <a:ext uri="{FF2B5EF4-FFF2-40B4-BE49-F238E27FC236}">
                <a16:creationId xmlns:a16="http://schemas.microsoft.com/office/drawing/2014/main" id="{17C961B6-C4CA-B15F-49BA-19E6D281A77E}"/>
              </a:ext>
            </a:extLst>
          </p:cNvPr>
          <p:cNvSpPr txBox="1"/>
          <p:nvPr/>
        </p:nvSpPr>
        <p:spPr>
          <a:xfrm>
            <a:off x="7952171" y="4815154"/>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E-BV</a:t>
            </a:r>
          </a:p>
        </p:txBody>
      </p:sp>
      <p:sp>
        <p:nvSpPr>
          <p:cNvPr id="35" name="ZoneTexte 34">
            <a:extLst>
              <a:ext uri="{FF2B5EF4-FFF2-40B4-BE49-F238E27FC236}">
                <a16:creationId xmlns:a16="http://schemas.microsoft.com/office/drawing/2014/main" id="{B4F8A504-58F6-E26F-DE3E-27869BDF733D}"/>
              </a:ext>
            </a:extLst>
          </p:cNvPr>
          <p:cNvSpPr txBox="1"/>
          <p:nvPr/>
        </p:nvSpPr>
        <p:spPr>
          <a:xfrm>
            <a:off x="5720511" y="4815154"/>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E-SP</a:t>
            </a:r>
          </a:p>
        </p:txBody>
      </p:sp>
      <p:sp>
        <p:nvSpPr>
          <p:cNvPr id="28" name="ZoneTexte 27">
            <a:extLst>
              <a:ext uri="{FF2B5EF4-FFF2-40B4-BE49-F238E27FC236}">
                <a16:creationId xmlns:a16="http://schemas.microsoft.com/office/drawing/2014/main" id="{06118084-05FB-9AD7-9460-A26C1FCCC26E}"/>
              </a:ext>
            </a:extLst>
          </p:cNvPr>
          <p:cNvSpPr txBox="1"/>
          <p:nvPr/>
        </p:nvSpPr>
        <p:spPr>
          <a:xfrm>
            <a:off x="8355936" y="1611347"/>
            <a:ext cx="847476" cy="400110"/>
          </a:xfrm>
          <a:prstGeom prst="rect">
            <a:avLst/>
          </a:prstGeom>
          <a:noFill/>
          <a:ln w="19050">
            <a:solidFill>
              <a:schemeClr val="tx1"/>
            </a:solidFill>
          </a:ln>
        </p:spPr>
        <p:txBody>
          <a:bodyPr wrap="square" lIns="91440" tIns="45720" rIns="91440" bIns="45720" rtlCol="0" anchor="t">
            <a:spAutoFit/>
          </a:bodyPr>
          <a:lstStyle/>
          <a:p>
            <a:pPr algn="ctr"/>
            <a:r>
              <a:rPr lang="fr-FR" sz="2000"/>
              <a:t>E-BV</a:t>
            </a:r>
          </a:p>
        </p:txBody>
      </p:sp>
      <p:sp>
        <p:nvSpPr>
          <p:cNvPr id="29" name="Flèche : pentagone 28">
            <a:hlinkClick r:id="rId6" action="ppaction://hlinksldjump"/>
            <a:extLst>
              <a:ext uri="{FF2B5EF4-FFF2-40B4-BE49-F238E27FC236}">
                <a16:creationId xmlns:a16="http://schemas.microsoft.com/office/drawing/2014/main" id="{16B7BEFD-3544-3389-0251-F9FA704E9FC4}"/>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Suivant (6/7)</a:t>
            </a:r>
          </a:p>
        </p:txBody>
      </p:sp>
      <p:sp>
        <p:nvSpPr>
          <p:cNvPr id="36" name="Flèche : pentagone 35">
            <a:hlinkClick r:id="rId7" action="ppaction://hlinksldjump"/>
            <a:extLst>
              <a:ext uri="{FF2B5EF4-FFF2-40B4-BE49-F238E27FC236}">
                <a16:creationId xmlns:a16="http://schemas.microsoft.com/office/drawing/2014/main" id="{696100A7-FF0C-D7F2-459E-F2A3EC42E2D8}"/>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Précédent</a:t>
            </a:r>
          </a:p>
          <a:p>
            <a:pPr algn="ctr"/>
            <a:r>
              <a:rPr lang="fr-FR" sz="1200" dirty="0">
                <a:solidFill>
                  <a:srgbClr val="663300"/>
                </a:solidFill>
              </a:rPr>
              <a:t>(4/7)</a:t>
            </a:r>
          </a:p>
        </p:txBody>
      </p:sp>
      <p:sp>
        <p:nvSpPr>
          <p:cNvPr id="37" name="Organigramme : Multidocument 36">
            <a:hlinkClick r:id="rId8" action="ppaction://hlinksldjump"/>
            <a:extLst>
              <a:ext uri="{FF2B5EF4-FFF2-40B4-BE49-F238E27FC236}">
                <a16:creationId xmlns:a16="http://schemas.microsoft.com/office/drawing/2014/main" id="{8D3A7BFC-89FF-6106-30E9-D9BA4D0F49FE}"/>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38" name="ZoneTexte 37">
            <a:extLst>
              <a:ext uri="{FF2B5EF4-FFF2-40B4-BE49-F238E27FC236}">
                <a16:creationId xmlns:a16="http://schemas.microsoft.com/office/drawing/2014/main" id="{577C80F5-92B2-973B-10A2-C5D9C230406A}"/>
              </a:ext>
            </a:extLst>
          </p:cNvPr>
          <p:cNvSpPr txBox="1"/>
          <p:nvPr/>
        </p:nvSpPr>
        <p:spPr>
          <a:xfrm>
            <a:off x="488284" y="1615948"/>
            <a:ext cx="8684660" cy="400110"/>
          </a:xfrm>
          <a:prstGeom prst="rect">
            <a:avLst/>
          </a:prstGeom>
          <a:noFill/>
        </p:spPr>
        <p:txBody>
          <a:bodyPr wrap="square" lIns="91440" tIns="45720" rIns="91440" bIns="45720" rtlCol="0" anchor="t">
            <a:spAutoFit/>
          </a:bodyPr>
          <a:lstStyle/>
          <a:p>
            <a:r>
              <a:rPr lang="fr-FR" sz="2000"/>
              <a:t>Quel type d’exploitation est le plus présent dans le Massif central ?</a:t>
            </a:r>
          </a:p>
        </p:txBody>
      </p:sp>
    </p:spTree>
    <p:extLst>
      <p:ext uri="{BB962C8B-B14F-4D97-AF65-F5344CB8AC3E}">
        <p14:creationId xmlns:p14="http://schemas.microsoft.com/office/powerpoint/2010/main" val="22393600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CA7F5-E156-0FA1-DFF7-78549A125A6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A37FF76-963D-3CC0-92D4-3636B1F229D8}"/>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9283F554-1A23-2770-2897-D21C74DD90D4}"/>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E1924585-A2E4-6FD5-7688-221C9A8AF1CD}"/>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Principaux types d'exploitations</a:t>
            </a:r>
          </a:p>
        </p:txBody>
      </p:sp>
      <p:grpSp>
        <p:nvGrpSpPr>
          <p:cNvPr id="4" name="Groupe 3">
            <a:extLst>
              <a:ext uri="{FF2B5EF4-FFF2-40B4-BE49-F238E27FC236}">
                <a16:creationId xmlns:a16="http://schemas.microsoft.com/office/drawing/2014/main" id="{3B8B8B9D-3A82-EB97-C7A3-29E3B1D849FF}"/>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212ED02F-4BB3-15EE-4298-914F7ADB0A8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377F986C-FDEC-C92B-C093-39BD59207C82}"/>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2F94181B-E515-CA15-CE3E-3D1037D31E71}"/>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52C889ED-BCC1-9EE0-9D3F-AAD7F69ACBF3}"/>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489F128B-DECE-816F-FC4E-4A239234442A}"/>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124E522E-577A-FE35-F82A-B862210F92F3}"/>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3ADF960A-8818-7021-F1D5-88B0BE5FF29E}"/>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DBD082C3-5091-40A5-3BF0-DC9D6460A8D6}"/>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6D41393A-CD16-D723-2EF4-E37CD093103F}"/>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39AAAFC8-E764-03D9-9155-16F2EC9A45C2}"/>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7" name="ZoneTexte 16">
            <a:extLst>
              <a:ext uri="{FF2B5EF4-FFF2-40B4-BE49-F238E27FC236}">
                <a16:creationId xmlns:a16="http://schemas.microsoft.com/office/drawing/2014/main" id="{5F0DC16C-9574-F503-BA68-71EBF5F83EAF}"/>
              </a:ext>
            </a:extLst>
          </p:cNvPr>
          <p:cNvSpPr txBox="1"/>
          <p:nvPr/>
        </p:nvSpPr>
        <p:spPr>
          <a:xfrm>
            <a:off x="456540" y="657858"/>
            <a:ext cx="6706260" cy="400110"/>
          </a:xfrm>
          <a:prstGeom prst="rect">
            <a:avLst/>
          </a:prstGeom>
          <a:noFill/>
        </p:spPr>
        <p:txBody>
          <a:bodyPr wrap="square" lIns="91440" tIns="45720" rIns="91440" bIns="45720" rtlCol="0" anchor="t">
            <a:spAutoFit/>
          </a:bodyPr>
          <a:lstStyle/>
          <a:p>
            <a:r>
              <a:rPr lang="fr-FR" sz="2000" b="1"/>
              <a:t>Activité : </a:t>
            </a:r>
            <a:r>
              <a:rPr lang="fr-FR" sz="2000"/>
              <a:t>Associer les bonnes cartes ensemble</a:t>
            </a:r>
            <a:r>
              <a:rPr lang="fr-FR" sz="2000" b="1"/>
              <a:t> </a:t>
            </a:r>
            <a:endParaRPr lang="fr-FR" sz="2000"/>
          </a:p>
        </p:txBody>
      </p:sp>
      <p:sp>
        <p:nvSpPr>
          <p:cNvPr id="25" name="ZoneTexte 24">
            <a:hlinkClick r:id="rId5" action="ppaction://hlinksldjump"/>
            <a:extLst>
              <a:ext uri="{FF2B5EF4-FFF2-40B4-BE49-F238E27FC236}">
                <a16:creationId xmlns:a16="http://schemas.microsoft.com/office/drawing/2014/main" id="{C37FE0BA-CE8F-A97D-B5D4-67198FA8D2A4}"/>
              </a:ext>
            </a:extLst>
          </p:cNvPr>
          <p:cNvSpPr txBox="1"/>
          <p:nvPr/>
        </p:nvSpPr>
        <p:spPr>
          <a:xfrm>
            <a:off x="496849" y="4929362"/>
            <a:ext cx="1386827" cy="383709"/>
          </a:xfrm>
          <a:prstGeom prst="rect">
            <a:avLst/>
          </a:prstGeom>
          <a:solidFill>
            <a:srgbClr val="E59EDD"/>
          </a:solidFill>
          <a:ln w="25400">
            <a:solidFill>
              <a:srgbClr val="E59EDD"/>
            </a:solidFill>
          </a:ln>
        </p:spPr>
        <p:txBody>
          <a:bodyPr wrap="square" lIns="91440" tIns="45720" rIns="91440" bIns="45720" rtlCol="0" anchor="t">
            <a:spAutoFit/>
          </a:bodyPr>
          <a:lstStyle/>
          <a:p>
            <a:pPr algn="ctr"/>
            <a:r>
              <a:rPr lang="fr-FR"/>
              <a:t>E</a:t>
            </a:r>
          </a:p>
        </p:txBody>
      </p:sp>
      <p:sp>
        <p:nvSpPr>
          <p:cNvPr id="28" name="ZoneTexte 27">
            <a:extLst>
              <a:ext uri="{FF2B5EF4-FFF2-40B4-BE49-F238E27FC236}">
                <a16:creationId xmlns:a16="http://schemas.microsoft.com/office/drawing/2014/main" id="{2574E428-14DC-2251-4124-692491A34657}"/>
              </a:ext>
            </a:extLst>
          </p:cNvPr>
          <p:cNvSpPr txBox="1"/>
          <p:nvPr/>
        </p:nvSpPr>
        <p:spPr>
          <a:xfrm>
            <a:off x="3389002" y="5675277"/>
            <a:ext cx="1756202" cy="369332"/>
          </a:xfrm>
          <a:prstGeom prst="rect">
            <a:avLst/>
          </a:prstGeom>
          <a:noFill/>
          <a:ln w="19050">
            <a:solidFill>
              <a:schemeClr val="tx1"/>
            </a:solidFill>
          </a:ln>
        </p:spPr>
        <p:txBody>
          <a:bodyPr wrap="square" lIns="91440" tIns="45720" rIns="91440" bIns="45720" rtlCol="0" anchor="t">
            <a:spAutoFit/>
          </a:bodyPr>
          <a:lstStyle/>
          <a:p>
            <a:pPr algn="ctr"/>
            <a:r>
              <a:rPr lang="fr-FR"/>
              <a:t>+ Bovins lait</a:t>
            </a:r>
          </a:p>
        </p:txBody>
      </p:sp>
      <p:sp>
        <p:nvSpPr>
          <p:cNvPr id="29" name="ZoneTexte 28">
            <a:extLst>
              <a:ext uri="{FF2B5EF4-FFF2-40B4-BE49-F238E27FC236}">
                <a16:creationId xmlns:a16="http://schemas.microsoft.com/office/drawing/2014/main" id="{EF4E561C-28D4-D36A-6FDC-B86DD7BB5194}"/>
              </a:ext>
            </a:extLst>
          </p:cNvPr>
          <p:cNvSpPr txBox="1"/>
          <p:nvPr/>
        </p:nvSpPr>
        <p:spPr>
          <a:xfrm>
            <a:off x="3389002" y="4466726"/>
            <a:ext cx="1756202" cy="369332"/>
          </a:xfrm>
          <a:prstGeom prst="rect">
            <a:avLst/>
          </a:prstGeom>
          <a:noFill/>
          <a:ln w="19050">
            <a:solidFill>
              <a:schemeClr val="tx1"/>
            </a:solidFill>
          </a:ln>
        </p:spPr>
        <p:txBody>
          <a:bodyPr wrap="square" lIns="91440" tIns="45720" rIns="91440" bIns="45720" rtlCol="0" anchor="t">
            <a:spAutoFit/>
          </a:bodyPr>
          <a:lstStyle/>
          <a:p>
            <a:pPr algn="ctr"/>
            <a:r>
              <a:rPr lang="fr-FR"/>
              <a:t>+ Bovins viande</a:t>
            </a:r>
          </a:p>
        </p:txBody>
      </p:sp>
      <p:sp>
        <p:nvSpPr>
          <p:cNvPr id="30" name="ZoneTexte 29">
            <a:extLst>
              <a:ext uri="{FF2B5EF4-FFF2-40B4-BE49-F238E27FC236}">
                <a16:creationId xmlns:a16="http://schemas.microsoft.com/office/drawing/2014/main" id="{AE6146B6-B189-511C-5722-018FE7784C39}"/>
              </a:ext>
            </a:extLst>
          </p:cNvPr>
          <p:cNvSpPr txBox="1"/>
          <p:nvPr/>
        </p:nvSpPr>
        <p:spPr>
          <a:xfrm>
            <a:off x="3389002" y="3118802"/>
            <a:ext cx="1756202" cy="369332"/>
          </a:xfrm>
          <a:prstGeom prst="rect">
            <a:avLst/>
          </a:prstGeom>
          <a:noFill/>
          <a:ln w="19050">
            <a:solidFill>
              <a:schemeClr val="tx1"/>
            </a:solidFill>
          </a:ln>
        </p:spPr>
        <p:txBody>
          <a:bodyPr wrap="square" lIns="91440" tIns="45720" rIns="91440" bIns="45720" rtlCol="0" anchor="t">
            <a:spAutoFit/>
          </a:bodyPr>
          <a:lstStyle/>
          <a:p>
            <a:pPr algn="ctr"/>
            <a:r>
              <a:rPr lang="fr-FR"/>
              <a:t>+ Bovins lait</a:t>
            </a:r>
          </a:p>
        </p:txBody>
      </p:sp>
      <p:sp>
        <p:nvSpPr>
          <p:cNvPr id="31" name="ZoneTexte 30">
            <a:extLst>
              <a:ext uri="{FF2B5EF4-FFF2-40B4-BE49-F238E27FC236}">
                <a16:creationId xmlns:a16="http://schemas.microsoft.com/office/drawing/2014/main" id="{ABA19876-85D9-1E0E-37A1-F3616C05F77A}"/>
              </a:ext>
            </a:extLst>
          </p:cNvPr>
          <p:cNvSpPr txBox="1"/>
          <p:nvPr/>
        </p:nvSpPr>
        <p:spPr>
          <a:xfrm>
            <a:off x="3389002" y="1876176"/>
            <a:ext cx="1756202" cy="369332"/>
          </a:xfrm>
          <a:prstGeom prst="rect">
            <a:avLst/>
          </a:prstGeom>
          <a:noFill/>
          <a:ln w="19050">
            <a:solidFill>
              <a:schemeClr val="tx1"/>
            </a:solidFill>
          </a:ln>
        </p:spPr>
        <p:txBody>
          <a:bodyPr wrap="square" lIns="91440" tIns="45720" rIns="91440" bIns="45720" rtlCol="0" anchor="t">
            <a:spAutoFit/>
          </a:bodyPr>
          <a:lstStyle/>
          <a:p>
            <a:pPr algn="ctr"/>
            <a:r>
              <a:rPr lang="fr-FR"/>
              <a:t>+ Bovins viande</a:t>
            </a:r>
          </a:p>
        </p:txBody>
      </p:sp>
      <p:cxnSp>
        <p:nvCxnSpPr>
          <p:cNvPr id="36" name="Connecteur droit avec flèche 35">
            <a:extLst>
              <a:ext uri="{FF2B5EF4-FFF2-40B4-BE49-F238E27FC236}">
                <a16:creationId xmlns:a16="http://schemas.microsoft.com/office/drawing/2014/main" id="{D2EF4B4D-90BF-FA7B-652E-BB2122798839}"/>
              </a:ext>
            </a:extLst>
          </p:cNvPr>
          <p:cNvCxnSpPr>
            <a:cxnSpLocks/>
          </p:cNvCxnSpPr>
          <p:nvPr/>
        </p:nvCxnSpPr>
        <p:spPr>
          <a:xfrm flipV="1">
            <a:off x="1854211" y="2060842"/>
            <a:ext cx="1411529" cy="62377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Connecteur droit avec flèche 37">
            <a:extLst>
              <a:ext uri="{FF2B5EF4-FFF2-40B4-BE49-F238E27FC236}">
                <a16:creationId xmlns:a16="http://schemas.microsoft.com/office/drawing/2014/main" id="{09416AAC-9F2A-F6EA-33D5-F5D709D24D7E}"/>
              </a:ext>
            </a:extLst>
          </p:cNvPr>
          <p:cNvCxnSpPr>
            <a:cxnSpLocks/>
          </p:cNvCxnSpPr>
          <p:nvPr/>
        </p:nvCxnSpPr>
        <p:spPr>
          <a:xfrm>
            <a:off x="1868588" y="2688338"/>
            <a:ext cx="1411529" cy="61450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4" name="Connecteur droit avec flèche 43">
            <a:extLst>
              <a:ext uri="{FF2B5EF4-FFF2-40B4-BE49-F238E27FC236}">
                <a16:creationId xmlns:a16="http://schemas.microsoft.com/office/drawing/2014/main" id="{9292BAA8-D64A-A0DF-8059-9318407DDD32}"/>
              </a:ext>
            </a:extLst>
          </p:cNvPr>
          <p:cNvCxnSpPr>
            <a:cxnSpLocks/>
            <a:stCxn id="25" idx="3"/>
          </p:cNvCxnSpPr>
          <p:nvPr/>
        </p:nvCxnSpPr>
        <p:spPr>
          <a:xfrm flipV="1">
            <a:off x="1883676" y="4648405"/>
            <a:ext cx="1436012" cy="47281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5" name="Connecteur droit avec flèche 44">
            <a:extLst>
              <a:ext uri="{FF2B5EF4-FFF2-40B4-BE49-F238E27FC236}">
                <a16:creationId xmlns:a16="http://schemas.microsoft.com/office/drawing/2014/main" id="{B1B60412-3B1D-0BD8-F39A-CE3F36288888}"/>
              </a:ext>
            </a:extLst>
          </p:cNvPr>
          <p:cNvCxnSpPr>
            <a:cxnSpLocks/>
            <a:stCxn id="25" idx="3"/>
          </p:cNvCxnSpPr>
          <p:nvPr/>
        </p:nvCxnSpPr>
        <p:spPr>
          <a:xfrm>
            <a:off x="1883676" y="5178726"/>
            <a:ext cx="1421635" cy="68292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Organigramme : Terminateur 11">
            <a:hlinkClick r:id="rId6" action="ppaction://hlinksldjump"/>
            <a:extLst>
              <a:ext uri="{FF2B5EF4-FFF2-40B4-BE49-F238E27FC236}">
                <a16:creationId xmlns:a16="http://schemas.microsoft.com/office/drawing/2014/main" id="{026F022D-41B9-B88B-0375-6791C01AFA3D}"/>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14" name="Rectangle : coins arrondis 13">
            <a:extLst>
              <a:ext uri="{FF2B5EF4-FFF2-40B4-BE49-F238E27FC236}">
                <a16:creationId xmlns:a16="http://schemas.microsoft.com/office/drawing/2014/main" id="{B9F310DC-D6F7-B18A-C897-4A1812B7F283}"/>
              </a:ext>
            </a:extLst>
          </p:cNvPr>
          <p:cNvSpPr/>
          <p:nvPr/>
        </p:nvSpPr>
        <p:spPr>
          <a:xfrm>
            <a:off x="8496205" y="5120862"/>
            <a:ext cx="3025581" cy="1522258"/>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Tx/>
              <a:buChar char="-"/>
            </a:pPr>
            <a:r>
              <a:rPr lang="fr-FR" sz="1600">
                <a:solidFill>
                  <a:schemeClr val="tx1"/>
                </a:solidFill>
              </a:rPr>
              <a:t>17% des exploitations</a:t>
            </a:r>
          </a:p>
          <a:p>
            <a:pPr marL="285750" indent="-285750">
              <a:buFontTx/>
              <a:buChar char="-"/>
            </a:pPr>
            <a:r>
              <a:rPr lang="fr-FR" sz="1600">
                <a:solidFill>
                  <a:schemeClr val="tx1"/>
                </a:solidFill>
              </a:rPr>
              <a:t>SAU : 106 ha</a:t>
            </a:r>
          </a:p>
          <a:p>
            <a:pPr marL="285750" indent="-285750">
              <a:buFontTx/>
              <a:buChar char="-"/>
            </a:pPr>
            <a:r>
              <a:rPr lang="fr-FR" sz="1600">
                <a:solidFill>
                  <a:schemeClr val="tx1"/>
                </a:solidFill>
              </a:rPr>
              <a:t>72 vaches allaitantes</a:t>
            </a:r>
          </a:p>
          <a:p>
            <a:pPr marL="285750" indent="-285750">
              <a:buFontTx/>
              <a:buChar char="-"/>
            </a:pPr>
            <a:r>
              <a:rPr lang="fr-FR" sz="1600">
                <a:solidFill>
                  <a:schemeClr val="tx1"/>
                </a:solidFill>
              </a:rPr>
              <a:t>105 truies</a:t>
            </a:r>
          </a:p>
          <a:p>
            <a:pPr marL="285750" indent="-285750">
              <a:buFontTx/>
              <a:buChar char="-"/>
            </a:pPr>
            <a:r>
              <a:rPr lang="fr-FR" sz="1600">
                <a:solidFill>
                  <a:schemeClr val="tx1"/>
                </a:solidFill>
              </a:rPr>
              <a:t>2071 porcs charcutiers</a:t>
            </a:r>
          </a:p>
        </p:txBody>
      </p:sp>
      <p:sp>
        <p:nvSpPr>
          <p:cNvPr id="32" name="Rectangle : coins arrondis 31">
            <a:extLst>
              <a:ext uri="{FF2B5EF4-FFF2-40B4-BE49-F238E27FC236}">
                <a16:creationId xmlns:a16="http://schemas.microsoft.com/office/drawing/2014/main" id="{A84045AA-A745-1C62-935D-879333AEDFC3}"/>
              </a:ext>
            </a:extLst>
          </p:cNvPr>
          <p:cNvSpPr/>
          <p:nvPr/>
        </p:nvSpPr>
        <p:spPr>
          <a:xfrm>
            <a:off x="8496206" y="3542715"/>
            <a:ext cx="3011205" cy="146474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Tx/>
              <a:buChar char="-"/>
            </a:pPr>
            <a:r>
              <a:rPr lang="fr-FR" sz="1600">
                <a:solidFill>
                  <a:schemeClr val="tx1"/>
                </a:solidFill>
              </a:rPr>
              <a:t>7% des exploitations</a:t>
            </a:r>
          </a:p>
          <a:p>
            <a:pPr marL="285750" indent="-285750">
              <a:buFontTx/>
              <a:buChar char="-"/>
            </a:pPr>
            <a:r>
              <a:rPr lang="fr-FR" sz="1600">
                <a:solidFill>
                  <a:schemeClr val="tx1"/>
                </a:solidFill>
              </a:rPr>
              <a:t>SAU : 112 ha</a:t>
            </a:r>
          </a:p>
          <a:p>
            <a:pPr marL="285750" indent="-285750">
              <a:buFontTx/>
              <a:buChar char="-"/>
            </a:pPr>
            <a:r>
              <a:rPr lang="fr-FR" sz="1600">
                <a:solidFill>
                  <a:schemeClr val="tx1"/>
                </a:solidFill>
              </a:rPr>
              <a:t>70 vaches laitières</a:t>
            </a:r>
          </a:p>
          <a:p>
            <a:pPr marL="285750" indent="-285750">
              <a:buFontTx/>
              <a:buChar char="-"/>
            </a:pPr>
            <a:r>
              <a:rPr lang="fr-FR" sz="1600">
                <a:solidFill>
                  <a:schemeClr val="tx1"/>
                </a:solidFill>
              </a:rPr>
              <a:t>114 truies</a:t>
            </a:r>
          </a:p>
          <a:p>
            <a:pPr marL="285750" indent="-285750">
              <a:buFontTx/>
              <a:buChar char="-"/>
            </a:pPr>
            <a:r>
              <a:rPr lang="fr-FR" sz="1600">
                <a:solidFill>
                  <a:schemeClr val="tx1"/>
                </a:solidFill>
              </a:rPr>
              <a:t>2442 porcs charcutiers</a:t>
            </a:r>
          </a:p>
        </p:txBody>
      </p:sp>
      <p:sp>
        <p:nvSpPr>
          <p:cNvPr id="37" name="Rectangle : coins arrondis 36">
            <a:extLst>
              <a:ext uri="{FF2B5EF4-FFF2-40B4-BE49-F238E27FC236}">
                <a16:creationId xmlns:a16="http://schemas.microsoft.com/office/drawing/2014/main" id="{0417AB01-744A-D3E8-E387-4ADC2CB0713A}"/>
              </a:ext>
            </a:extLst>
          </p:cNvPr>
          <p:cNvSpPr/>
          <p:nvPr/>
        </p:nvSpPr>
        <p:spPr>
          <a:xfrm>
            <a:off x="8483479" y="854068"/>
            <a:ext cx="3011205" cy="1378484"/>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 typeface="Police système Courant"/>
              <a:buChar char="-"/>
            </a:pPr>
            <a:r>
              <a:rPr lang="fr-FR" sz="1600">
                <a:solidFill>
                  <a:schemeClr val="tx1"/>
                </a:solidFill>
              </a:rPr>
              <a:t>26% des exploitations</a:t>
            </a:r>
          </a:p>
          <a:p>
            <a:pPr marL="285750" indent="-285750">
              <a:buFontTx/>
              <a:buChar char="-"/>
            </a:pPr>
            <a:r>
              <a:rPr lang="fr-FR" sz="1600">
                <a:solidFill>
                  <a:schemeClr val="tx1"/>
                </a:solidFill>
              </a:rPr>
              <a:t>SAU : 112 ha</a:t>
            </a:r>
          </a:p>
          <a:p>
            <a:pPr marL="285750" indent="-285750">
              <a:buFontTx/>
              <a:buChar char="-"/>
            </a:pPr>
            <a:r>
              <a:rPr lang="fr-FR" sz="1600">
                <a:solidFill>
                  <a:schemeClr val="tx1"/>
                </a:solidFill>
              </a:rPr>
              <a:t>63 vaches allaitantes</a:t>
            </a:r>
          </a:p>
          <a:p>
            <a:pPr marL="285750" indent="-285750">
              <a:buFontTx/>
              <a:buChar char="-"/>
            </a:pPr>
            <a:r>
              <a:rPr lang="fr-FR" sz="1600">
                <a:solidFill>
                  <a:schemeClr val="tx1"/>
                </a:solidFill>
              </a:rPr>
              <a:t>987 porcs charcutiers</a:t>
            </a:r>
          </a:p>
        </p:txBody>
      </p:sp>
      <p:sp>
        <p:nvSpPr>
          <p:cNvPr id="41" name="Rectangle : coins arrondis 40">
            <a:extLst>
              <a:ext uri="{FF2B5EF4-FFF2-40B4-BE49-F238E27FC236}">
                <a16:creationId xmlns:a16="http://schemas.microsoft.com/office/drawing/2014/main" id="{0DA47E2E-F43E-B42F-6AF6-09D16826DFD8}"/>
              </a:ext>
            </a:extLst>
          </p:cNvPr>
          <p:cNvSpPr/>
          <p:nvPr/>
        </p:nvSpPr>
        <p:spPr>
          <a:xfrm>
            <a:off x="8496206" y="2363731"/>
            <a:ext cx="3011205" cy="1047804"/>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Tx/>
              <a:buChar char="-"/>
            </a:pPr>
            <a:r>
              <a:rPr lang="fr-FR" sz="1600">
                <a:solidFill>
                  <a:schemeClr val="tx1"/>
                </a:solidFill>
              </a:rPr>
              <a:t>9% des exploitations</a:t>
            </a:r>
          </a:p>
          <a:p>
            <a:pPr marL="285750" indent="-285750">
              <a:buFontTx/>
              <a:buChar char="-"/>
            </a:pPr>
            <a:r>
              <a:rPr lang="fr-FR" sz="1600">
                <a:solidFill>
                  <a:schemeClr val="tx1"/>
                </a:solidFill>
              </a:rPr>
              <a:t>SAU : 90 ha</a:t>
            </a:r>
          </a:p>
          <a:p>
            <a:pPr marL="285750" indent="-285750">
              <a:buFontTx/>
              <a:buChar char="-"/>
            </a:pPr>
            <a:r>
              <a:rPr lang="fr-FR" sz="1600">
                <a:solidFill>
                  <a:schemeClr val="tx1"/>
                </a:solidFill>
              </a:rPr>
              <a:t>65 vaches laitières</a:t>
            </a:r>
          </a:p>
          <a:p>
            <a:pPr marL="285750" indent="-285750">
              <a:buFontTx/>
              <a:buChar char="-"/>
            </a:pPr>
            <a:r>
              <a:rPr lang="fr-FR" sz="1600">
                <a:solidFill>
                  <a:schemeClr val="tx1"/>
                </a:solidFill>
              </a:rPr>
              <a:t>1017 porcs charcutiers</a:t>
            </a:r>
          </a:p>
        </p:txBody>
      </p:sp>
      <p:sp>
        <p:nvSpPr>
          <p:cNvPr id="51" name="Flèche : droite 50">
            <a:extLst>
              <a:ext uri="{FF2B5EF4-FFF2-40B4-BE49-F238E27FC236}">
                <a16:creationId xmlns:a16="http://schemas.microsoft.com/office/drawing/2014/main" id="{0469537D-F940-F80F-E105-D5891197A0A7}"/>
              </a:ext>
            </a:extLst>
          </p:cNvPr>
          <p:cNvSpPr/>
          <p:nvPr/>
        </p:nvSpPr>
        <p:spPr>
          <a:xfrm>
            <a:off x="5361962" y="1910525"/>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Flèche : droite 52">
            <a:extLst>
              <a:ext uri="{FF2B5EF4-FFF2-40B4-BE49-F238E27FC236}">
                <a16:creationId xmlns:a16="http://schemas.microsoft.com/office/drawing/2014/main" id="{D66E139E-B3DB-C5B7-963E-85509E57C81B}"/>
              </a:ext>
            </a:extLst>
          </p:cNvPr>
          <p:cNvSpPr/>
          <p:nvPr/>
        </p:nvSpPr>
        <p:spPr>
          <a:xfrm>
            <a:off x="5361962" y="5737479"/>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Flèche : droite 54">
            <a:extLst>
              <a:ext uri="{FF2B5EF4-FFF2-40B4-BE49-F238E27FC236}">
                <a16:creationId xmlns:a16="http://schemas.microsoft.com/office/drawing/2014/main" id="{EEB57F68-1308-C488-C7A5-352CF990D905}"/>
              </a:ext>
            </a:extLst>
          </p:cNvPr>
          <p:cNvSpPr/>
          <p:nvPr/>
        </p:nvSpPr>
        <p:spPr>
          <a:xfrm>
            <a:off x="5361962" y="4525941"/>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Flèche : droite 56">
            <a:extLst>
              <a:ext uri="{FF2B5EF4-FFF2-40B4-BE49-F238E27FC236}">
                <a16:creationId xmlns:a16="http://schemas.microsoft.com/office/drawing/2014/main" id="{686768ED-4DDA-BD62-6BDE-40C213085BCE}"/>
              </a:ext>
            </a:extLst>
          </p:cNvPr>
          <p:cNvSpPr/>
          <p:nvPr/>
        </p:nvSpPr>
        <p:spPr>
          <a:xfrm>
            <a:off x="5361962" y="3177722"/>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a:hlinkClick r:id="rId7" action="ppaction://hlinksldjump"/>
            <a:extLst>
              <a:ext uri="{FF2B5EF4-FFF2-40B4-BE49-F238E27FC236}">
                <a16:creationId xmlns:a16="http://schemas.microsoft.com/office/drawing/2014/main" id="{3375DFB7-5F4F-7EC9-F15E-C506AA6563CD}"/>
              </a:ext>
            </a:extLst>
          </p:cNvPr>
          <p:cNvSpPr txBox="1"/>
          <p:nvPr/>
        </p:nvSpPr>
        <p:spPr>
          <a:xfrm>
            <a:off x="499589" y="2499822"/>
            <a:ext cx="1384087" cy="369332"/>
          </a:xfrm>
          <a:prstGeom prst="rect">
            <a:avLst/>
          </a:prstGeom>
          <a:solidFill>
            <a:srgbClr val="00B0F0"/>
          </a:solidFill>
          <a:ln w="25400">
            <a:solidFill>
              <a:srgbClr val="00B0F0"/>
            </a:solidFill>
          </a:ln>
        </p:spPr>
        <p:txBody>
          <a:bodyPr wrap="square" lIns="91440" tIns="45720" rIns="91440" bIns="45720" rtlCol="0" anchor="t">
            <a:spAutoFit/>
          </a:bodyPr>
          <a:lstStyle/>
          <a:p>
            <a:pPr algn="ctr"/>
            <a:r>
              <a:rPr lang="fr-FR"/>
              <a:t>N / N-E</a:t>
            </a:r>
          </a:p>
        </p:txBody>
      </p:sp>
      <p:sp>
        <p:nvSpPr>
          <p:cNvPr id="2" name="Flèche : pentagone 1">
            <a:hlinkClick r:id="rId8" action="ppaction://hlinksldjump"/>
            <a:extLst>
              <a:ext uri="{FF2B5EF4-FFF2-40B4-BE49-F238E27FC236}">
                <a16:creationId xmlns:a16="http://schemas.microsoft.com/office/drawing/2014/main" id="{C9FC47E8-DA5D-805F-B963-1A9734347091}"/>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Suivant (7/7)</a:t>
            </a:r>
          </a:p>
        </p:txBody>
      </p:sp>
      <p:sp>
        <p:nvSpPr>
          <p:cNvPr id="3" name="Flèche : pentagone 2">
            <a:hlinkClick r:id="rId9" action="ppaction://hlinksldjump"/>
            <a:extLst>
              <a:ext uri="{FF2B5EF4-FFF2-40B4-BE49-F238E27FC236}">
                <a16:creationId xmlns:a16="http://schemas.microsoft.com/office/drawing/2014/main" id="{8D68D83D-8752-4291-F9C6-7BA22419936B}"/>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Précédent</a:t>
            </a:r>
          </a:p>
          <a:p>
            <a:pPr algn="ctr"/>
            <a:r>
              <a:rPr lang="fr-FR" sz="1200" dirty="0">
                <a:solidFill>
                  <a:srgbClr val="663300"/>
                </a:solidFill>
              </a:rPr>
              <a:t>(5/7)</a:t>
            </a:r>
          </a:p>
        </p:txBody>
      </p:sp>
      <p:sp>
        <p:nvSpPr>
          <p:cNvPr id="9" name="Organigramme : Multidocument 8">
            <a:hlinkClick r:id="rId10" action="ppaction://hlinksldjump"/>
            <a:extLst>
              <a:ext uri="{FF2B5EF4-FFF2-40B4-BE49-F238E27FC236}">
                <a16:creationId xmlns:a16="http://schemas.microsoft.com/office/drawing/2014/main" id="{A090ECC1-2097-B8BC-4FAD-A9DB64BDDC10}"/>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948557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4E1D8-CC83-C1C7-3897-9976F62081E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3993B4D-54C9-68E0-B797-CF7151229B27}"/>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CDD04D64-A0F0-56E7-15D9-F6F7AC781292}"/>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6BC6F254-4609-C4B6-FCAF-221BBB1D4BD0}"/>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Principaux types d'exploitations -- REPONSE</a:t>
            </a:r>
            <a:endParaRPr lang="fr-FR"/>
          </a:p>
        </p:txBody>
      </p:sp>
      <p:grpSp>
        <p:nvGrpSpPr>
          <p:cNvPr id="4" name="Groupe 3">
            <a:extLst>
              <a:ext uri="{FF2B5EF4-FFF2-40B4-BE49-F238E27FC236}">
                <a16:creationId xmlns:a16="http://schemas.microsoft.com/office/drawing/2014/main" id="{B595C5E3-E8BB-631D-7113-082BF221086C}"/>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4A60A00B-05D4-D937-5217-1C52674AB8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DF02AFBB-2BBE-961C-4E8F-7AA33B124CA1}"/>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4672C6D1-522E-A0B2-B6C8-26D09ADFA0BE}"/>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00D2D76B-3E00-6218-9C49-E2502105A3F4}"/>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750287A7-CFE4-4E80-3BE8-369565507385}"/>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9C95C697-4DEE-A076-E331-53903462D7EA}"/>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F6D2E72E-47CF-E7E9-2B97-08AED6767017}"/>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54643A93-CD04-72D2-44C7-DD4E40174D76}"/>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99DA48DC-3FD3-1833-B62A-C941FE70E69F}"/>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79E75960-CAE8-406E-5BCB-977C7F7508C4}"/>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7" name="ZoneTexte 16">
            <a:extLst>
              <a:ext uri="{FF2B5EF4-FFF2-40B4-BE49-F238E27FC236}">
                <a16:creationId xmlns:a16="http://schemas.microsoft.com/office/drawing/2014/main" id="{9B885F3A-6A32-C6C0-8283-FF1821E5FC54}"/>
              </a:ext>
            </a:extLst>
          </p:cNvPr>
          <p:cNvSpPr txBox="1"/>
          <p:nvPr/>
        </p:nvSpPr>
        <p:spPr>
          <a:xfrm>
            <a:off x="456540" y="657858"/>
            <a:ext cx="8684660" cy="400110"/>
          </a:xfrm>
          <a:prstGeom prst="rect">
            <a:avLst/>
          </a:prstGeom>
          <a:noFill/>
        </p:spPr>
        <p:txBody>
          <a:bodyPr wrap="square" lIns="91440" tIns="45720" rIns="91440" bIns="45720" rtlCol="0" anchor="t">
            <a:spAutoFit/>
          </a:bodyPr>
          <a:lstStyle/>
          <a:p>
            <a:r>
              <a:rPr lang="fr-FR" sz="2000" b="1"/>
              <a:t>Activité : </a:t>
            </a:r>
            <a:r>
              <a:rPr lang="fr-FR" sz="2000"/>
              <a:t>Associer les bonnes cartes ensemble</a:t>
            </a:r>
            <a:r>
              <a:rPr lang="fr-FR" sz="2000" b="1"/>
              <a:t> </a:t>
            </a:r>
            <a:endParaRPr lang="fr-FR" sz="2000"/>
          </a:p>
        </p:txBody>
      </p:sp>
      <p:sp>
        <p:nvSpPr>
          <p:cNvPr id="12" name="Organigramme : Terminateur 11">
            <a:hlinkClick r:id="rId5" action="ppaction://hlinksldjump"/>
            <a:extLst>
              <a:ext uri="{FF2B5EF4-FFF2-40B4-BE49-F238E27FC236}">
                <a16:creationId xmlns:a16="http://schemas.microsoft.com/office/drawing/2014/main" id="{45F1CE68-30C5-83BC-E78E-4FA7CE906806}"/>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14" name="Rectangle : coins arrondis 13">
            <a:extLst>
              <a:ext uri="{FF2B5EF4-FFF2-40B4-BE49-F238E27FC236}">
                <a16:creationId xmlns:a16="http://schemas.microsoft.com/office/drawing/2014/main" id="{2D3DD2B0-E2F1-726D-E1E9-F3B04844D7DD}"/>
              </a:ext>
            </a:extLst>
          </p:cNvPr>
          <p:cNvSpPr/>
          <p:nvPr/>
        </p:nvSpPr>
        <p:spPr>
          <a:xfrm>
            <a:off x="6214193" y="1023315"/>
            <a:ext cx="2924942" cy="1392862"/>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Tx/>
              <a:buChar char="-"/>
            </a:pPr>
            <a:r>
              <a:rPr lang="fr-FR" sz="1600">
                <a:solidFill>
                  <a:schemeClr val="tx1"/>
                </a:solidFill>
              </a:rPr>
              <a:t>17% des exploitations</a:t>
            </a:r>
          </a:p>
          <a:p>
            <a:pPr marL="285750" indent="-285750">
              <a:buFontTx/>
              <a:buChar char="-"/>
            </a:pPr>
            <a:r>
              <a:rPr lang="fr-FR" sz="1600">
                <a:solidFill>
                  <a:schemeClr val="tx1"/>
                </a:solidFill>
              </a:rPr>
              <a:t>SAU : 106 ha</a:t>
            </a:r>
          </a:p>
          <a:p>
            <a:pPr marL="285750" indent="-285750">
              <a:buFontTx/>
              <a:buChar char="-"/>
            </a:pPr>
            <a:r>
              <a:rPr lang="fr-FR" sz="1600">
                <a:solidFill>
                  <a:schemeClr val="tx1"/>
                </a:solidFill>
              </a:rPr>
              <a:t>72 vaches allaitantes</a:t>
            </a:r>
          </a:p>
          <a:p>
            <a:pPr marL="285750" indent="-285750">
              <a:buFontTx/>
              <a:buChar char="-"/>
            </a:pPr>
            <a:r>
              <a:rPr lang="fr-FR" sz="1600">
                <a:solidFill>
                  <a:schemeClr val="tx1"/>
                </a:solidFill>
              </a:rPr>
              <a:t>105 truies</a:t>
            </a:r>
          </a:p>
          <a:p>
            <a:pPr marL="285750" indent="-285750">
              <a:buFontTx/>
              <a:buChar char="-"/>
            </a:pPr>
            <a:r>
              <a:rPr lang="fr-FR" sz="1600">
                <a:solidFill>
                  <a:schemeClr val="tx1"/>
                </a:solidFill>
              </a:rPr>
              <a:t>2071 porcs charcutiers</a:t>
            </a:r>
          </a:p>
        </p:txBody>
      </p:sp>
      <p:sp>
        <p:nvSpPr>
          <p:cNvPr id="32" name="Rectangle : coins arrondis 31">
            <a:extLst>
              <a:ext uri="{FF2B5EF4-FFF2-40B4-BE49-F238E27FC236}">
                <a16:creationId xmlns:a16="http://schemas.microsoft.com/office/drawing/2014/main" id="{F3A1D153-BB69-EA63-1959-9CD40D57E6F3}"/>
              </a:ext>
            </a:extLst>
          </p:cNvPr>
          <p:cNvSpPr/>
          <p:nvPr/>
        </p:nvSpPr>
        <p:spPr>
          <a:xfrm>
            <a:off x="6211090" y="2518559"/>
            <a:ext cx="2924942" cy="146474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Tx/>
              <a:buChar char="-"/>
            </a:pPr>
            <a:r>
              <a:rPr lang="fr-FR" sz="1600">
                <a:solidFill>
                  <a:schemeClr val="tx1"/>
                </a:solidFill>
              </a:rPr>
              <a:t>7% des exploitations</a:t>
            </a:r>
          </a:p>
          <a:p>
            <a:pPr marL="285750" indent="-285750">
              <a:buFontTx/>
              <a:buChar char="-"/>
            </a:pPr>
            <a:r>
              <a:rPr lang="fr-FR" sz="1600">
                <a:solidFill>
                  <a:schemeClr val="tx1"/>
                </a:solidFill>
              </a:rPr>
              <a:t>SAU : 112 ha</a:t>
            </a:r>
          </a:p>
          <a:p>
            <a:pPr marL="285750" indent="-285750">
              <a:buFontTx/>
              <a:buChar char="-"/>
            </a:pPr>
            <a:r>
              <a:rPr lang="fr-FR" sz="1600">
                <a:solidFill>
                  <a:schemeClr val="tx1"/>
                </a:solidFill>
              </a:rPr>
              <a:t>70 vaches laitières</a:t>
            </a:r>
          </a:p>
          <a:p>
            <a:pPr marL="285750" indent="-285750">
              <a:buFontTx/>
              <a:buChar char="-"/>
            </a:pPr>
            <a:r>
              <a:rPr lang="fr-FR" sz="1600">
                <a:solidFill>
                  <a:schemeClr val="tx1"/>
                </a:solidFill>
              </a:rPr>
              <a:t>114 truies</a:t>
            </a:r>
          </a:p>
          <a:p>
            <a:pPr marL="285750" indent="-285750">
              <a:buFontTx/>
              <a:buChar char="-"/>
            </a:pPr>
            <a:r>
              <a:rPr lang="fr-FR" sz="1600">
                <a:solidFill>
                  <a:schemeClr val="tx1"/>
                </a:solidFill>
              </a:rPr>
              <a:t>2442 porcs charcutiers</a:t>
            </a:r>
          </a:p>
        </p:txBody>
      </p:sp>
      <p:sp>
        <p:nvSpPr>
          <p:cNvPr id="37" name="Rectangle : coins arrondis 36">
            <a:extLst>
              <a:ext uri="{FF2B5EF4-FFF2-40B4-BE49-F238E27FC236}">
                <a16:creationId xmlns:a16="http://schemas.microsoft.com/office/drawing/2014/main" id="{0F63FCCD-E7AD-B695-09BB-198F0020396F}"/>
              </a:ext>
            </a:extLst>
          </p:cNvPr>
          <p:cNvSpPr/>
          <p:nvPr/>
        </p:nvSpPr>
        <p:spPr>
          <a:xfrm>
            <a:off x="6211091" y="4074597"/>
            <a:ext cx="2924942" cy="1378484"/>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 typeface="Police système Courant"/>
              <a:buChar char="-"/>
            </a:pPr>
            <a:r>
              <a:rPr lang="fr-FR" sz="1600">
                <a:solidFill>
                  <a:schemeClr val="tx1"/>
                </a:solidFill>
              </a:rPr>
              <a:t>26% des exploitations</a:t>
            </a:r>
          </a:p>
          <a:p>
            <a:pPr marL="285750" indent="-285750">
              <a:buFontTx/>
              <a:buChar char="-"/>
            </a:pPr>
            <a:r>
              <a:rPr lang="fr-FR" sz="1600">
                <a:solidFill>
                  <a:schemeClr val="tx1"/>
                </a:solidFill>
              </a:rPr>
              <a:t>SAU : 112 ha</a:t>
            </a:r>
          </a:p>
          <a:p>
            <a:pPr marL="285750" indent="-285750">
              <a:buFontTx/>
              <a:buChar char="-"/>
            </a:pPr>
            <a:r>
              <a:rPr lang="fr-FR" sz="1600">
                <a:solidFill>
                  <a:schemeClr val="tx1"/>
                </a:solidFill>
              </a:rPr>
              <a:t>63 vaches allaitantes</a:t>
            </a:r>
          </a:p>
          <a:p>
            <a:pPr marL="285750" indent="-285750">
              <a:buFontTx/>
              <a:buChar char="-"/>
            </a:pPr>
            <a:r>
              <a:rPr lang="fr-FR" sz="1600">
                <a:solidFill>
                  <a:schemeClr val="tx1"/>
                </a:solidFill>
              </a:rPr>
              <a:t>987 porcs charcutiers</a:t>
            </a:r>
          </a:p>
        </p:txBody>
      </p:sp>
      <p:sp>
        <p:nvSpPr>
          <p:cNvPr id="41" name="Rectangle : coins arrondis 40">
            <a:extLst>
              <a:ext uri="{FF2B5EF4-FFF2-40B4-BE49-F238E27FC236}">
                <a16:creationId xmlns:a16="http://schemas.microsoft.com/office/drawing/2014/main" id="{68A91264-FAB3-83AA-2993-1186FC368723}"/>
              </a:ext>
            </a:extLst>
          </p:cNvPr>
          <p:cNvSpPr/>
          <p:nvPr/>
        </p:nvSpPr>
        <p:spPr>
          <a:xfrm>
            <a:off x="6211091" y="5555465"/>
            <a:ext cx="2924942" cy="1047804"/>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Tx/>
              <a:buChar char="-"/>
            </a:pPr>
            <a:r>
              <a:rPr lang="fr-FR" sz="1600">
                <a:solidFill>
                  <a:schemeClr val="tx1"/>
                </a:solidFill>
              </a:rPr>
              <a:t>9% des exploitations</a:t>
            </a:r>
          </a:p>
          <a:p>
            <a:pPr marL="285750" indent="-285750">
              <a:buFontTx/>
              <a:buChar char="-"/>
            </a:pPr>
            <a:r>
              <a:rPr lang="fr-FR" sz="1600">
                <a:solidFill>
                  <a:schemeClr val="tx1"/>
                </a:solidFill>
              </a:rPr>
              <a:t>SAU : 90 ha</a:t>
            </a:r>
          </a:p>
          <a:p>
            <a:pPr marL="285750" indent="-285750">
              <a:buFontTx/>
              <a:buChar char="-"/>
            </a:pPr>
            <a:r>
              <a:rPr lang="fr-FR" sz="1600">
                <a:solidFill>
                  <a:schemeClr val="tx1"/>
                </a:solidFill>
              </a:rPr>
              <a:t>65 vaches laitières</a:t>
            </a:r>
          </a:p>
          <a:p>
            <a:pPr marL="285750" indent="-285750">
              <a:buFontTx/>
              <a:buChar char="-"/>
            </a:pPr>
            <a:r>
              <a:rPr lang="fr-FR" sz="1600">
                <a:solidFill>
                  <a:schemeClr val="tx1"/>
                </a:solidFill>
              </a:rPr>
              <a:t>1017 porcs charcutiers</a:t>
            </a:r>
          </a:p>
        </p:txBody>
      </p:sp>
      <p:sp>
        <p:nvSpPr>
          <p:cNvPr id="2" name="ZoneTexte 1">
            <a:extLst>
              <a:ext uri="{FF2B5EF4-FFF2-40B4-BE49-F238E27FC236}">
                <a16:creationId xmlns:a16="http://schemas.microsoft.com/office/drawing/2014/main" id="{CD8E0C07-0133-D904-709B-FAA66E67FBB1}"/>
              </a:ext>
            </a:extLst>
          </p:cNvPr>
          <p:cNvSpPr txBox="1"/>
          <p:nvPr/>
        </p:nvSpPr>
        <p:spPr>
          <a:xfrm>
            <a:off x="10160740" y="6408731"/>
            <a:ext cx="1456425" cy="276999"/>
          </a:xfrm>
          <a:prstGeom prst="rect">
            <a:avLst/>
          </a:prstGeom>
          <a:noFill/>
        </p:spPr>
        <p:txBody>
          <a:bodyPr wrap="square" rtlCol="0">
            <a:spAutoFit/>
          </a:bodyPr>
          <a:lstStyle/>
          <a:p>
            <a:r>
              <a:rPr lang="fr-FR" sz="1200" u="none" strike="noStrike">
                <a:effectLst/>
              </a:rPr>
              <a:t>(Rapey </a:t>
            </a:r>
            <a:r>
              <a:rPr lang="fr-FR" sz="1200" i="1" u="none" strike="noStrike">
                <a:effectLst/>
              </a:rPr>
              <a:t>et al</a:t>
            </a:r>
            <a:r>
              <a:rPr lang="fr-FR" sz="1200" u="none" strike="noStrike">
                <a:effectLst/>
              </a:rPr>
              <a:t>, 2021)</a:t>
            </a:r>
            <a:endParaRPr lang="fr-FR" sz="1200"/>
          </a:p>
        </p:txBody>
      </p:sp>
      <p:sp>
        <p:nvSpPr>
          <p:cNvPr id="47" name="ZoneTexte 46">
            <a:hlinkClick r:id="rId6" action="ppaction://hlinksldjump"/>
            <a:extLst>
              <a:ext uri="{FF2B5EF4-FFF2-40B4-BE49-F238E27FC236}">
                <a16:creationId xmlns:a16="http://schemas.microsoft.com/office/drawing/2014/main" id="{0FDAC970-9FA4-F252-7E39-7CB9FFDFE538}"/>
              </a:ext>
            </a:extLst>
          </p:cNvPr>
          <p:cNvSpPr txBox="1"/>
          <p:nvPr/>
        </p:nvSpPr>
        <p:spPr>
          <a:xfrm>
            <a:off x="496849" y="4929362"/>
            <a:ext cx="1386827" cy="383709"/>
          </a:xfrm>
          <a:prstGeom prst="rect">
            <a:avLst/>
          </a:prstGeom>
          <a:solidFill>
            <a:srgbClr val="E59EDD"/>
          </a:solidFill>
          <a:ln w="25400">
            <a:solidFill>
              <a:srgbClr val="E59EDD"/>
            </a:solidFill>
          </a:ln>
        </p:spPr>
        <p:txBody>
          <a:bodyPr wrap="square" lIns="91440" tIns="45720" rIns="91440" bIns="45720" rtlCol="0" anchor="t">
            <a:spAutoFit/>
          </a:bodyPr>
          <a:lstStyle/>
          <a:p>
            <a:pPr algn="ctr"/>
            <a:r>
              <a:rPr lang="fr-FR"/>
              <a:t>E</a:t>
            </a:r>
          </a:p>
        </p:txBody>
      </p:sp>
      <p:sp>
        <p:nvSpPr>
          <p:cNvPr id="49" name="ZoneTexte 48">
            <a:extLst>
              <a:ext uri="{FF2B5EF4-FFF2-40B4-BE49-F238E27FC236}">
                <a16:creationId xmlns:a16="http://schemas.microsoft.com/office/drawing/2014/main" id="{44A8C14E-1537-8C27-1CE2-B3A1F1FB9C0F}"/>
              </a:ext>
            </a:extLst>
          </p:cNvPr>
          <p:cNvSpPr txBox="1"/>
          <p:nvPr/>
        </p:nvSpPr>
        <p:spPr>
          <a:xfrm>
            <a:off x="3389002" y="5675277"/>
            <a:ext cx="1756202" cy="369332"/>
          </a:xfrm>
          <a:prstGeom prst="rect">
            <a:avLst/>
          </a:prstGeom>
          <a:noFill/>
          <a:ln w="19050">
            <a:solidFill>
              <a:schemeClr val="tx1"/>
            </a:solidFill>
          </a:ln>
        </p:spPr>
        <p:txBody>
          <a:bodyPr wrap="square" lIns="91440" tIns="45720" rIns="91440" bIns="45720" rtlCol="0" anchor="t">
            <a:spAutoFit/>
          </a:bodyPr>
          <a:lstStyle/>
          <a:p>
            <a:pPr algn="ctr"/>
            <a:r>
              <a:rPr lang="fr-FR"/>
              <a:t>+ Bovins lait</a:t>
            </a:r>
          </a:p>
        </p:txBody>
      </p:sp>
      <p:sp>
        <p:nvSpPr>
          <p:cNvPr id="50" name="ZoneTexte 49">
            <a:extLst>
              <a:ext uri="{FF2B5EF4-FFF2-40B4-BE49-F238E27FC236}">
                <a16:creationId xmlns:a16="http://schemas.microsoft.com/office/drawing/2014/main" id="{09991AAB-CF14-3077-1199-DF061DD3AD6E}"/>
              </a:ext>
            </a:extLst>
          </p:cNvPr>
          <p:cNvSpPr txBox="1"/>
          <p:nvPr/>
        </p:nvSpPr>
        <p:spPr>
          <a:xfrm>
            <a:off x="3389002" y="4466726"/>
            <a:ext cx="1756202" cy="369332"/>
          </a:xfrm>
          <a:prstGeom prst="rect">
            <a:avLst/>
          </a:prstGeom>
          <a:noFill/>
          <a:ln w="19050">
            <a:solidFill>
              <a:schemeClr val="tx1"/>
            </a:solidFill>
          </a:ln>
        </p:spPr>
        <p:txBody>
          <a:bodyPr wrap="square" lIns="91440" tIns="45720" rIns="91440" bIns="45720" rtlCol="0" anchor="t">
            <a:spAutoFit/>
          </a:bodyPr>
          <a:lstStyle/>
          <a:p>
            <a:pPr algn="ctr"/>
            <a:r>
              <a:rPr lang="fr-FR"/>
              <a:t>+ Bovins viande</a:t>
            </a:r>
          </a:p>
        </p:txBody>
      </p:sp>
      <p:sp>
        <p:nvSpPr>
          <p:cNvPr id="52" name="ZoneTexte 51">
            <a:extLst>
              <a:ext uri="{FF2B5EF4-FFF2-40B4-BE49-F238E27FC236}">
                <a16:creationId xmlns:a16="http://schemas.microsoft.com/office/drawing/2014/main" id="{1D5C42AB-7687-DFA1-FBFB-50203DD707FE}"/>
              </a:ext>
            </a:extLst>
          </p:cNvPr>
          <p:cNvSpPr txBox="1"/>
          <p:nvPr/>
        </p:nvSpPr>
        <p:spPr>
          <a:xfrm>
            <a:off x="3389002" y="3118802"/>
            <a:ext cx="1756202" cy="369332"/>
          </a:xfrm>
          <a:prstGeom prst="rect">
            <a:avLst/>
          </a:prstGeom>
          <a:noFill/>
          <a:ln w="19050">
            <a:solidFill>
              <a:schemeClr val="tx1"/>
            </a:solidFill>
          </a:ln>
        </p:spPr>
        <p:txBody>
          <a:bodyPr wrap="square" lIns="91440" tIns="45720" rIns="91440" bIns="45720" rtlCol="0" anchor="t">
            <a:spAutoFit/>
          </a:bodyPr>
          <a:lstStyle/>
          <a:p>
            <a:pPr algn="ctr"/>
            <a:r>
              <a:rPr lang="fr-FR"/>
              <a:t>+ Bovins lait</a:t>
            </a:r>
          </a:p>
        </p:txBody>
      </p:sp>
      <p:sp>
        <p:nvSpPr>
          <p:cNvPr id="54" name="ZoneTexte 53">
            <a:extLst>
              <a:ext uri="{FF2B5EF4-FFF2-40B4-BE49-F238E27FC236}">
                <a16:creationId xmlns:a16="http://schemas.microsoft.com/office/drawing/2014/main" id="{5AC1A429-D468-8C97-0264-8EC3D148ED27}"/>
              </a:ext>
            </a:extLst>
          </p:cNvPr>
          <p:cNvSpPr txBox="1"/>
          <p:nvPr/>
        </p:nvSpPr>
        <p:spPr>
          <a:xfrm>
            <a:off x="3389002" y="1876176"/>
            <a:ext cx="1756202" cy="369332"/>
          </a:xfrm>
          <a:prstGeom prst="rect">
            <a:avLst/>
          </a:prstGeom>
          <a:noFill/>
          <a:ln w="19050">
            <a:solidFill>
              <a:schemeClr val="tx1"/>
            </a:solidFill>
          </a:ln>
        </p:spPr>
        <p:txBody>
          <a:bodyPr wrap="square" lIns="91440" tIns="45720" rIns="91440" bIns="45720" rtlCol="0" anchor="t">
            <a:spAutoFit/>
          </a:bodyPr>
          <a:lstStyle/>
          <a:p>
            <a:pPr algn="ctr"/>
            <a:r>
              <a:rPr lang="fr-FR"/>
              <a:t>+ Bovins viande</a:t>
            </a:r>
          </a:p>
        </p:txBody>
      </p:sp>
      <p:cxnSp>
        <p:nvCxnSpPr>
          <p:cNvPr id="56" name="Connecteur droit avec flèche 55">
            <a:extLst>
              <a:ext uri="{FF2B5EF4-FFF2-40B4-BE49-F238E27FC236}">
                <a16:creationId xmlns:a16="http://schemas.microsoft.com/office/drawing/2014/main" id="{75A327AE-56FD-CE3D-3578-471600E62AD4}"/>
              </a:ext>
            </a:extLst>
          </p:cNvPr>
          <p:cNvCxnSpPr>
            <a:cxnSpLocks/>
          </p:cNvCxnSpPr>
          <p:nvPr/>
        </p:nvCxnSpPr>
        <p:spPr>
          <a:xfrm flipV="1">
            <a:off x="1854211" y="2060842"/>
            <a:ext cx="1411529" cy="62377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7" name="Connecteur droit avec flèche 56">
            <a:extLst>
              <a:ext uri="{FF2B5EF4-FFF2-40B4-BE49-F238E27FC236}">
                <a16:creationId xmlns:a16="http://schemas.microsoft.com/office/drawing/2014/main" id="{FD7A7562-335E-A056-EB3C-572A1CD5B2B3}"/>
              </a:ext>
            </a:extLst>
          </p:cNvPr>
          <p:cNvCxnSpPr>
            <a:cxnSpLocks/>
          </p:cNvCxnSpPr>
          <p:nvPr/>
        </p:nvCxnSpPr>
        <p:spPr>
          <a:xfrm>
            <a:off x="1868588" y="2688338"/>
            <a:ext cx="1411529" cy="61450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8" name="Connecteur droit avec flèche 57">
            <a:extLst>
              <a:ext uri="{FF2B5EF4-FFF2-40B4-BE49-F238E27FC236}">
                <a16:creationId xmlns:a16="http://schemas.microsoft.com/office/drawing/2014/main" id="{3A62474C-FA3E-F937-CD44-B51A041B04C5}"/>
              </a:ext>
            </a:extLst>
          </p:cNvPr>
          <p:cNvCxnSpPr>
            <a:cxnSpLocks/>
            <a:stCxn id="47" idx="3"/>
          </p:cNvCxnSpPr>
          <p:nvPr/>
        </p:nvCxnSpPr>
        <p:spPr>
          <a:xfrm flipV="1">
            <a:off x="1883676" y="4648405"/>
            <a:ext cx="1436012" cy="47281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9" name="Connecteur droit avec flèche 58">
            <a:extLst>
              <a:ext uri="{FF2B5EF4-FFF2-40B4-BE49-F238E27FC236}">
                <a16:creationId xmlns:a16="http://schemas.microsoft.com/office/drawing/2014/main" id="{3EE6861F-A013-75AE-4A59-4BE475C14FDD}"/>
              </a:ext>
            </a:extLst>
          </p:cNvPr>
          <p:cNvCxnSpPr>
            <a:cxnSpLocks/>
            <a:stCxn id="47" idx="3"/>
          </p:cNvCxnSpPr>
          <p:nvPr/>
        </p:nvCxnSpPr>
        <p:spPr>
          <a:xfrm>
            <a:off x="1883676" y="5178726"/>
            <a:ext cx="1421635" cy="68292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0" name="Flèche : droite 59">
            <a:extLst>
              <a:ext uri="{FF2B5EF4-FFF2-40B4-BE49-F238E27FC236}">
                <a16:creationId xmlns:a16="http://schemas.microsoft.com/office/drawing/2014/main" id="{D7DDAFDD-234F-42BF-4AB4-47A5979831C7}"/>
              </a:ext>
            </a:extLst>
          </p:cNvPr>
          <p:cNvSpPr/>
          <p:nvPr/>
        </p:nvSpPr>
        <p:spPr>
          <a:xfrm>
            <a:off x="5361962" y="1910525"/>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Flèche : droite 60">
            <a:extLst>
              <a:ext uri="{FF2B5EF4-FFF2-40B4-BE49-F238E27FC236}">
                <a16:creationId xmlns:a16="http://schemas.microsoft.com/office/drawing/2014/main" id="{45DF5EA7-DA0D-1A43-392F-9139DF25EF95}"/>
              </a:ext>
            </a:extLst>
          </p:cNvPr>
          <p:cNvSpPr/>
          <p:nvPr/>
        </p:nvSpPr>
        <p:spPr>
          <a:xfrm>
            <a:off x="5361962" y="5737479"/>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Flèche : droite 61">
            <a:extLst>
              <a:ext uri="{FF2B5EF4-FFF2-40B4-BE49-F238E27FC236}">
                <a16:creationId xmlns:a16="http://schemas.microsoft.com/office/drawing/2014/main" id="{D91D3F48-F72C-ED61-309C-22396F4E9AAA}"/>
              </a:ext>
            </a:extLst>
          </p:cNvPr>
          <p:cNvSpPr/>
          <p:nvPr/>
        </p:nvSpPr>
        <p:spPr>
          <a:xfrm>
            <a:off x="5361962" y="4525941"/>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 name="Flèche : droite 62">
            <a:extLst>
              <a:ext uri="{FF2B5EF4-FFF2-40B4-BE49-F238E27FC236}">
                <a16:creationId xmlns:a16="http://schemas.microsoft.com/office/drawing/2014/main" id="{C4D55DFC-3AD3-7138-B9D3-C2182EFF3735}"/>
              </a:ext>
            </a:extLst>
          </p:cNvPr>
          <p:cNvSpPr/>
          <p:nvPr/>
        </p:nvSpPr>
        <p:spPr>
          <a:xfrm>
            <a:off x="5361962" y="3177722"/>
            <a:ext cx="625928" cy="2449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 name="ZoneTexte 63">
            <a:hlinkClick r:id="rId7" action="ppaction://hlinksldjump"/>
            <a:extLst>
              <a:ext uri="{FF2B5EF4-FFF2-40B4-BE49-F238E27FC236}">
                <a16:creationId xmlns:a16="http://schemas.microsoft.com/office/drawing/2014/main" id="{22FFD69D-C53A-AA65-987F-85A24992EF2A}"/>
              </a:ext>
            </a:extLst>
          </p:cNvPr>
          <p:cNvSpPr txBox="1"/>
          <p:nvPr/>
        </p:nvSpPr>
        <p:spPr>
          <a:xfrm>
            <a:off x="499589" y="2499822"/>
            <a:ext cx="1384087" cy="369332"/>
          </a:xfrm>
          <a:prstGeom prst="rect">
            <a:avLst/>
          </a:prstGeom>
          <a:solidFill>
            <a:srgbClr val="00B0F0"/>
          </a:solidFill>
          <a:ln w="25400">
            <a:solidFill>
              <a:srgbClr val="00B0F0"/>
            </a:solidFill>
          </a:ln>
        </p:spPr>
        <p:txBody>
          <a:bodyPr wrap="square" lIns="91440" tIns="45720" rIns="91440" bIns="45720" rtlCol="0" anchor="t">
            <a:spAutoFit/>
          </a:bodyPr>
          <a:lstStyle/>
          <a:p>
            <a:pPr algn="ctr"/>
            <a:r>
              <a:rPr lang="fr-FR"/>
              <a:t>N / N-E</a:t>
            </a:r>
          </a:p>
        </p:txBody>
      </p:sp>
      <p:sp>
        <p:nvSpPr>
          <p:cNvPr id="9" name="Flèche : pentagone 8">
            <a:hlinkClick r:id="rId8" action="ppaction://hlinksldjump"/>
            <a:extLst>
              <a:ext uri="{FF2B5EF4-FFF2-40B4-BE49-F238E27FC236}">
                <a16:creationId xmlns:a16="http://schemas.microsoft.com/office/drawing/2014/main" id="{E46D007D-67BB-33CC-77F2-F5064D441CFB}"/>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663300"/>
                </a:solidFill>
              </a:rPr>
              <a:t>Précédent</a:t>
            </a:r>
          </a:p>
          <a:p>
            <a:pPr algn="ctr"/>
            <a:r>
              <a:rPr lang="fr-FR" sz="1200" dirty="0">
                <a:solidFill>
                  <a:srgbClr val="663300"/>
                </a:solidFill>
              </a:rPr>
              <a:t>(6/7)</a:t>
            </a:r>
          </a:p>
        </p:txBody>
      </p:sp>
      <p:sp>
        <p:nvSpPr>
          <p:cNvPr id="10" name="Organigramme : Multidocument 9">
            <a:hlinkClick r:id="rId9" action="ppaction://hlinksldjump"/>
            <a:extLst>
              <a:ext uri="{FF2B5EF4-FFF2-40B4-BE49-F238E27FC236}">
                <a16:creationId xmlns:a16="http://schemas.microsoft.com/office/drawing/2014/main" id="{DDDDB97F-F475-613B-70AA-FA3E3330E593}"/>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42632148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B2DF0-43EB-1DCA-9C77-09B4C2DA4D16}"/>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2126D144-F38D-69BC-4783-996A7CA48290}"/>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1ACBE193-1680-895B-1AA8-741B3CB86B6D}"/>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47D6DC24-5ACB-DEA7-D251-F4FB0A568900}"/>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3" action="ppaction://hlinksldjump"/>
              <a:extLst>
                <a:ext uri="{FF2B5EF4-FFF2-40B4-BE49-F238E27FC236}">
                  <a16:creationId xmlns:a16="http://schemas.microsoft.com/office/drawing/2014/main" id="{AA2C0EC3-30BF-3C48-CAB7-0E1969D12E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EC74A0D6-678A-801B-8EC1-198CA9C11DDF}"/>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sp>
        <p:nvSpPr>
          <p:cNvPr id="18" name="ZoneTexte 17">
            <a:extLst>
              <a:ext uri="{FF2B5EF4-FFF2-40B4-BE49-F238E27FC236}">
                <a16:creationId xmlns:a16="http://schemas.microsoft.com/office/drawing/2014/main" id="{4E310CD4-7019-F2FD-5E04-84703962E663}"/>
              </a:ext>
            </a:extLst>
          </p:cNvPr>
          <p:cNvSpPr txBox="1"/>
          <p:nvPr/>
        </p:nvSpPr>
        <p:spPr>
          <a:xfrm>
            <a:off x="456540" y="657858"/>
            <a:ext cx="8684660" cy="400110"/>
          </a:xfrm>
          <a:prstGeom prst="rect">
            <a:avLst/>
          </a:prstGeom>
          <a:noFill/>
        </p:spPr>
        <p:txBody>
          <a:bodyPr wrap="square" lIns="91440" tIns="45720" rIns="91440" bIns="45720" rtlCol="0" anchor="t">
            <a:spAutoFit/>
          </a:bodyPr>
          <a:lstStyle/>
          <a:p>
            <a:r>
              <a:rPr lang="fr-FR" sz="2000" b="1"/>
              <a:t>Activité : </a:t>
            </a:r>
            <a:r>
              <a:rPr lang="fr-FR" sz="2000"/>
              <a:t>Replacer les étiquettes dans la bonne catégorie (1/3) </a:t>
            </a:r>
          </a:p>
        </p:txBody>
      </p:sp>
      <p:grpSp>
        <p:nvGrpSpPr>
          <p:cNvPr id="23" name="Groupe 22">
            <a:extLst>
              <a:ext uri="{FF2B5EF4-FFF2-40B4-BE49-F238E27FC236}">
                <a16:creationId xmlns:a16="http://schemas.microsoft.com/office/drawing/2014/main" id="{7551444A-DA95-A74E-3032-FF72195ADF96}"/>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DFE5D2E7-64C4-AA38-D0D7-1EE9E6E22667}"/>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E735FF2C-C04C-4203-4828-FFCD4E11C8A5}"/>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3210C957-8B79-7235-BEBF-EC4A76C2C1F4}"/>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695BCCD5-0505-4E72-C863-3D57DD09E407}"/>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B566102D-1432-59E5-CBFD-9EC4D18D2273}"/>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1BE95349-BC45-4D4E-4BE9-E6BB1112BAFF}"/>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7DA19720-F915-E280-DDCC-0639B34D1CE6}"/>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grpSp>
        <p:nvGrpSpPr>
          <p:cNvPr id="2" name="Groupe 1">
            <a:extLst>
              <a:ext uri="{FF2B5EF4-FFF2-40B4-BE49-F238E27FC236}">
                <a16:creationId xmlns:a16="http://schemas.microsoft.com/office/drawing/2014/main" id="{68B8AE9D-7C9D-37E1-96FE-8462BA436BF4}"/>
              </a:ext>
            </a:extLst>
          </p:cNvPr>
          <p:cNvGrpSpPr/>
          <p:nvPr/>
        </p:nvGrpSpPr>
        <p:grpSpPr>
          <a:xfrm>
            <a:off x="534673" y="1137930"/>
            <a:ext cx="501554" cy="485232"/>
            <a:chOff x="8440623" y="5670614"/>
            <a:chExt cx="501554" cy="485232"/>
          </a:xfrm>
        </p:grpSpPr>
        <p:sp>
          <p:nvSpPr>
            <p:cNvPr id="3" name="Ellipse 2">
              <a:extLst>
                <a:ext uri="{FF2B5EF4-FFF2-40B4-BE49-F238E27FC236}">
                  <a16:creationId xmlns:a16="http://schemas.microsoft.com/office/drawing/2014/main" id="{99263F75-4C01-0935-04D3-D227D9240F17}"/>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10" name="Graphique 9" descr="Santé mentale avec un remplissage uni">
              <a:extLst>
                <a:ext uri="{FF2B5EF4-FFF2-40B4-BE49-F238E27FC236}">
                  <a16:creationId xmlns:a16="http://schemas.microsoft.com/office/drawing/2014/main" id="{827CD9AE-4541-B6E1-613E-3BA356F0226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62779" y="5676448"/>
              <a:ext cx="479398" cy="479398"/>
            </a:xfrm>
            <a:prstGeom prst="rect">
              <a:avLst/>
            </a:prstGeom>
          </p:spPr>
        </p:pic>
      </p:grpSp>
      <p:sp>
        <p:nvSpPr>
          <p:cNvPr id="12" name="ZoneTexte 11">
            <a:extLst>
              <a:ext uri="{FF2B5EF4-FFF2-40B4-BE49-F238E27FC236}">
                <a16:creationId xmlns:a16="http://schemas.microsoft.com/office/drawing/2014/main" id="{B786A5B8-B424-8BA9-3C1F-AE5DB6970128}"/>
              </a:ext>
            </a:extLst>
          </p:cNvPr>
          <p:cNvSpPr txBox="1"/>
          <p:nvPr/>
        </p:nvSpPr>
        <p:spPr>
          <a:xfrm>
            <a:off x="1051536" y="1150835"/>
            <a:ext cx="10220936" cy="523220"/>
          </a:xfrm>
          <a:prstGeom prst="rect">
            <a:avLst/>
          </a:prstGeom>
          <a:noFill/>
        </p:spPr>
        <p:txBody>
          <a:bodyPr wrap="square" lIns="91440" tIns="45720" rIns="91440" bIns="45720" rtlCol="0" anchor="t">
            <a:spAutoFit/>
          </a:bodyPr>
          <a:lstStyle/>
          <a:p>
            <a:r>
              <a:rPr lang="fr-FR" sz="1400" i="1">
                <a:effectLst/>
              </a:rPr>
              <a:t>A la fin de</a:t>
            </a:r>
            <a:r>
              <a:rPr lang="fr-FR" sz="1400" i="1"/>
              <a:t> l'activité, l'apprenant est capable, seul ou en groupe, d'identifier et de citer les forces, faiblesses, opportunités et menaces globales des exploitations mixtes.</a:t>
            </a:r>
          </a:p>
        </p:txBody>
      </p:sp>
      <p:graphicFrame>
        <p:nvGraphicFramePr>
          <p:cNvPr id="17" name="Tableau 16">
            <a:extLst>
              <a:ext uri="{FF2B5EF4-FFF2-40B4-BE49-F238E27FC236}">
                <a16:creationId xmlns:a16="http://schemas.microsoft.com/office/drawing/2014/main" id="{FCDF1D10-CB8E-A80B-2C39-07103033E62A}"/>
              </a:ext>
            </a:extLst>
          </p:cNvPr>
          <p:cNvGraphicFramePr>
            <a:graphicFrameLocks noGrp="1"/>
          </p:cNvGraphicFramePr>
          <p:nvPr>
            <p:extLst>
              <p:ext uri="{D42A27DB-BD31-4B8C-83A1-F6EECF244321}">
                <p14:modId xmlns:p14="http://schemas.microsoft.com/office/powerpoint/2010/main" val="1490571102"/>
              </p:ext>
            </p:extLst>
          </p:nvPr>
        </p:nvGraphicFramePr>
        <p:xfrm>
          <a:off x="726995" y="4470794"/>
          <a:ext cx="10732500" cy="1729348"/>
        </p:xfrm>
        <a:graphic>
          <a:graphicData uri="http://schemas.openxmlformats.org/drawingml/2006/table">
            <a:tbl>
              <a:tblPr firstRow="1" bandRow="1">
                <a:tableStyleId>{5C22544A-7EE6-4342-B048-85BDC9FD1C3A}</a:tableStyleId>
              </a:tblPr>
              <a:tblGrid>
                <a:gridCol w="5361801">
                  <a:extLst>
                    <a:ext uri="{9D8B030D-6E8A-4147-A177-3AD203B41FA5}">
                      <a16:colId xmlns:a16="http://schemas.microsoft.com/office/drawing/2014/main" val="3853321373"/>
                    </a:ext>
                  </a:extLst>
                </a:gridCol>
                <a:gridCol w="5370699">
                  <a:extLst>
                    <a:ext uri="{9D8B030D-6E8A-4147-A177-3AD203B41FA5}">
                      <a16:colId xmlns:a16="http://schemas.microsoft.com/office/drawing/2014/main" val="2687379584"/>
                    </a:ext>
                  </a:extLst>
                </a:gridCol>
              </a:tblGrid>
              <a:tr h="372533">
                <a:tc>
                  <a:txBody>
                    <a:bodyPr/>
                    <a:lstStyle/>
                    <a:p>
                      <a:pPr algn="ctr"/>
                      <a:r>
                        <a:rPr lang="fr-FR"/>
                        <a:t>Forces </a:t>
                      </a:r>
                    </a:p>
                  </a:txBody>
                  <a:tcPr anchor="ctr">
                    <a:solidFill>
                      <a:schemeClr val="accent6"/>
                    </a:solidFill>
                  </a:tcPr>
                </a:tc>
                <a:tc>
                  <a:txBody>
                    <a:bodyPr/>
                    <a:lstStyle/>
                    <a:p>
                      <a:pPr algn="ctr"/>
                      <a:r>
                        <a:rPr lang="fr-FR"/>
                        <a:t>Faiblesses</a:t>
                      </a:r>
                    </a:p>
                  </a:txBody>
                  <a:tcPr anchor="ctr">
                    <a:solidFill>
                      <a:srgbClr val="FF0000"/>
                    </a:solidFill>
                  </a:tcPr>
                </a:tc>
                <a:extLst>
                  <a:ext uri="{0D108BD9-81ED-4DB2-BD59-A6C34878D82A}">
                    <a16:rowId xmlns:a16="http://schemas.microsoft.com/office/drawing/2014/main" val="4166600135"/>
                  </a:ext>
                </a:extLst>
              </a:tr>
              <a:tr h="489524">
                <a:tc>
                  <a:txBody>
                    <a:bodyPr/>
                    <a:lstStyle/>
                    <a:p>
                      <a:pPr lvl="0" algn="ctr">
                        <a:buNone/>
                      </a:pPr>
                      <a:endParaRPr lang="fr-FR" sz="1800" b="0" i="0" u="none" strike="noStrike" noProof="0">
                        <a:latin typeface="Aptos"/>
                      </a:endParaRPr>
                    </a:p>
                  </a:txBody>
                  <a:tcPr anchor="ctr">
                    <a:solidFill>
                      <a:schemeClr val="accent6">
                        <a:lumMod val="40000"/>
                        <a:lumOff val="60000"/>
                      </a:schemeClr>
                    </a:solidFill>
                  </a:tcPr>
                </a:tc>
                <a:tc>
                  <a:txBody>
                    <a:bodyPr/>
                    <a:lstStyle/>
                    <a:p>
                      <a:pPr algn="ctr"/>
                      <a:endParaRPr lang="fr-FR"/>
                    </a:p>
                  </a:txBody>
                  <a:tcPr anchor="ctr">
                    <a:solidFill>
                      <a:schemeClr val="accent2">
                        <a:lumMod val="40000"/>
                        <a:lumOff val="60000"/>
                      </a:schemeClr>
                    </a:solidFill>
                  </a:tcPr>
                </a:tc>
                <a:extLst>
                  <a:ext uri="{0D108BD9-81ED-4DB2-BD59-A6C34878D82A}">
                    <a16:rowId xmlns:a16="http://schemas.microsoft.com/office/drawing/2014/main" val="1149999852"/>
                  </a:ext>
                </a:extLst>
              </a:tr>
              <a:tr h="423333">
                <a:tc>
                  <a:txBody>
                    <a:bodyPr/>
                    <a:lstStyle/>
                    <a:p>
                      <a:pPr algn="ctr"/>
                      <a:r>
                        <a:rPr lang="fr-FR" b="1">
                          <a:solidFill>
                            <a:schemeClr val="bg1"/>
                          </a:solidFill>
                        </a:rPr>
                        <a:t>Opportunités </a:t>
                      </a:r>
                    </a:p>
                  </a:txBody>
                  <a:tcPr anchor="ctr">
                    <a:solidFill>
                      <a:schemeClr val="accent6"/>
                    </a:solidFill>
                  </a:tcPr>
                </a:tc>
                <a:tc>
                  <a:txBody>
                    <a:bodyPr/>
                    <a:lstStyle/>
                    <a:p>
                      <a:pPr algn="ctr"/>
                      <a:r>
                        <a:rPr lang="fr-FR" b="1">
                          <a:solidFill>
                            <a:schemeClr val="bg1"/>
                          </a:solidFill>
                        </a:rPr>
                        <a:t>Menaces</a:t>
                      </a:r>
                    </a:p>
                  </a:txBody>
                  <a:tcPr anchor="ctr">
                    <a:solidFill>
                      <a:srgbClr val="FF0000"/>
                    </a:solidFill>
                  </a:tcPr>
                </a:tc>
                <a:extLst>
                  <a:ext uri="{0D108BD9-81ED-4DB2-BD59-A6C34878D82A}">
                    <a16:rowId xmlns:a16="http://schemas.microsoft.com/office/drawing/2014/main" val="4195879658"/>
                  </a:ext>
                </a:extLst>
              </a:tr>
              <a:tr h="443958">
                <a:tc>
                  <a:txBody>
                    <a:bodyPr/>
                    <a:lstStyle/>
                    <a:p>
                      <a:endParaRPr lang="fr-FR"/>
                    </a:p>
                  </a:txBody>
                  <a:tcPr>
                    <a:solidFill>
                      <a:schemeClr val="accent6">
                        <a:lumMod val="40000"/>
                        <a:lumOff val="60000"/>
                      </a:schemeClr>
                    </a:solidFill>
                  </a:tcPr>
                </a:tc>
                <a:tc>
                  <a:txBody>
                    <a:bodyPr/>
                    <a:lstStyle/>
                    <a:p>
                      <a:endParaRPr lang="fr-FR"/>
                    </a:p>
                  </a:txBody>
                  <a:tcPr>
                    <a:solidFill>
                      <a:schemeClr val="accent2">
                        <a:lumMod val="40000"/>
                        <a:lumOff val="60000"/>
                      </a:schemeClr>
                    </a:solidFill>
                  </a:tcPr>
                </a:tc>
                <a:extLst>
                  <a:ext uri="{0D108BD9-81ED-4DB2-BD59-A6C34878D82A}">
                    <a16:rowId xmlns:a16="http://schemas.microsoft.com/office/drawing/2014/main" val="2745260397"/>
                  </a:ext>
                </a:extLst>
              </a:tr>
            </a:tbl>
          </a:graphicData>
        </a:graphic>
      </p:graphicFrame>
      <p:sp>
        <p:nvSpPr>
          <p:cNvPr id="36" name="ZoneTexte 35">
            <a:extLst>
              <a:ext uri="{FF2B5EF4-FFF2-40B4-BE49-F238E27FC236}">
                <a16:creationId xmlns:a16="http://schemas.microsoft.com/office/drawing/2014/main" id="{AA91FCE2-2781-BB0B-D0C5-33C39485D7DB}"/>
              </a:ext>
            </a:extLst>
          </p:cNvPr>
          <p:cNvSpPr txBox="1"/>
          <p:nvPr/>
        </p:nvSpPr>
        <p:spPr>
          <a:xfrm>
            <a:off x="729637" y="1792085"/>
            <a:ext cx="10732500" cy="2545377"/>
          </a:xfrm>
          <a:prstGeom prst="rect">
            <a:avLst/>
          </a:prstGeom>
          <a:noFill/>
        </p:spPr>
        <p:txBody>
          <a:bodyPr wrap="square" lIns="91440" tIns="45720" rIns="91440" bIns="45720" rtlCol="0" anchor="t">
            <a:spAutoFit/>
          </a:bodyPr>
          <a:lstStyle/>
          <a:p>
            <a:pPr marL="342900" indent="-342900">
              <a:lnSpc>
                <a:spcPct val="150000"/>
              </a:lnSpc>
              <a:buAutoNum type="arabicPeriod"/>
            </a:pPr>
            <a:r>
              <a:rPr lang="fr-FR"/>
              <a:t>Moindre performance technique en porc (dispersion du travail)</a:t>
            </a:r>
          </a:p>
          <a:p>
            <a:pPr marL="342900" indent="-342900">
              <a:lnSpc>
                <a:spcPct val="150000"/>
              </a:lnSpc>
              <a:buFontTx/>
              <a:buAutoNum type="arabicPeriod"/>
            </a:pPr>
            <a:r>
              <a:rPr lang="fr-FR"/>
              <a:t>Diversité des profils d'éleveur (technique et gestionnaire en porc)</a:t>
            </a:r>
          </a:p>
          <a:p>
            <a:pPr marL="342900" indent="-342900">
              <a:lnSpc>
                <a:spcPct val="150000"/>
              </a:lnSpc>
              <a:buFontTx/>
              <a:buAutoNum type="arabicPeriod"/>
            </a:pPr>
            <a:r>
              <a:rPr lang="fr-FR"/>
              <a:t>Coûts logistiques : dispersion et accessibilité des élevages</a:t>
            </a:r>
          </a:p>
          <a:p>
            <a:pPr marL="342900" indent="-342900">
              <a:lnSpc>
                <a:spcPct val="150000"/>
              </a:lnSpc>
              <a:buFontTx/>
              <a:buAutoNum type="arabicPeriod"/>
            </a:pPr>
            <a:r>
              <a:rPr lang="fr-FR"/>
              <a:t>Gain de performances si investissement (soutien financier des régions dans leurs programmes de développement rural)</a:t>
            </a:r>
          </a:p>
          <a:p>
            <a:pPr marL="342900" indent="-342900">
              <a:lnSpc>
                <a:spcPct val="150000"/>
              </a:lnSpc>
              <a:buFontTx/>
              <a:buAutoNum type="arabicPeriod"/>
            </a:pPr>
            <a:r>
              <a:rPr lang="fr-FR"/>
              <a:t>Manque de salariés et de rentabilité de naissage =&gt; spécialisation en engraissement ?</a:t>
            </a:r>
          </a:p>
        </p:txBody>
      </p:sp>
      <p:sp>
        <p:nvSpPr>
          <p:cNvPr id="27" name="ZoneTexte 26">
            <a:extLst>
              <a:ext uri="{FF2B5EF4-FFF2-40B4-BE49-F238E27FC236}">
                <a16:creationId xmlns:a16="http://schemas.microsoft.com/office/drawing/2014/main" id="{BB2A86F1-44D1-F188-159D-803912DEB899}"/>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Forces/Faiblesses et Opportunités/Menaces </a:t>
            </a:r>
          </a:p>
        </p:txBody>
      </p:sp>
      <p:sp>
        <p:nvSpPr>
          <p:cNvPr id="8" name="Organigramme : Terminateur 7">
            <a:hlinkClick r:id="rId8" action="ppaction://hlinksldjump"/>
            <a:extLst>
              <a:ext uri="{FF2B5EF4-FFF2-40B4-BE49-F238E27FC236}">
                <a16:creationId xmlns:a16="http://schemas.microsoft.com/office/drawing/2014/main" id="{7F05D113-EBE9-B843-2122-34A456969A92}"/>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Flèche : pentagone 8">
            <a:hlinkClick r:id="rId9" action="ppaction://hlinksldjump"/>
            <a:extLst>
              <a:ext uri="{FF2B5EF4-FFF2-40B4-BE49-F238E27FC236}">
                <a16:creationId xmlns:a16="http://schemas.microsoft.com/office/drawing/2014/main" id="{99003020-F5B8-BAF2-1F01-0A155500D166}"/>
              </a:ext>
            </a:extLst>
          </p:cNvPr>
          <p:cNvSpPr/>
          <p:nvPr/>
        </p:nvSpPr>
        <p:spPr>
          <a:xfrm>
            <a:off x="633741" y="6355695"/>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200">
                <a:solidFill>
                  <a:srgbClr val="663300"/>
                </a:solidFill>
              </a:rPr>
              <a:t>Suivant (1/6)</a:t>
            </a:r>
          </a:p>
        </p:txBody>
      </p:sp>
      <p:sp>
        <p:nvSpPr>
          <p:cNvPr id="14" name="Organigramme : Multidocument 13">
            <a:hlinkClick r:id="rId10" action="ppaction://hlinksldjump"/>
            <a:extLst>
              <a:ext uri="{FF2B5EF4-FFF2-40B4-BE49-F238E27FC236}">
                <a16:creationId xmlns:a16="http://schemas.microsoft.com/office/drawing/2014/main" id="{62A56005-7F39-FEE6-8227-396D13ABC4A6}"/>
              </a:ext>
            </a:extLst>
          </p:cNvPr>
          <p:cNvSpPr/>
          <p:nvPr/>
        </p:nvSpPr>
        <p:spPr>
          <a:xfrm>
            <a:off x="141369" y="6372732"/>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24" name="ZoneTexte 23">
            <a:extLst>
              <a:ext uri="{FF2B5EF4-FFF2-40B4-BE49-F238E27FC236}">
                <a16:creationId xmlns:a16="http://schemas.microsoft.com/office/drawing/2014/main" id="{F7BA6252-CF90-2E05-9ADC-C91AD954ECB3}"/>
              </a:ext>
            </a:extLst>
          </p:cNvPr>
          <p:cNvSpPr txBox="1"/>
          <p:nvPr/>
        </p:nvSpPr>
        <p:spPr>
          <a:xfrm>
            <a:off x="10049062" y="6408731"/>
            <a:ext cx="1568103" cy="276999"/>
          </a:xfrm>
          <a:prstGeom prst="rect">
            <a:avLst/>
          </a:prstGeom>
          <a:noFill/>
        </p:spPr>
        <p:txBody>
          <a:bodyPr wrap="square" rtlCol="0">
            <a:spAutoFit/>
          </a:bodyPr>
          <a:lstStyle/>
          <a:p>
            <a:r>
              <a:rPr lang="fr-FR" sz="1200" u="none" strike="noStrike">
                <a:effectLst/>
              </a:rPr>
              <a:t>(</a:t>
            </a:r>
            <a:r>
              <a:rPr lang="fr-FR" sz="1200" u="none" strike="noStrike" err="1">
                <a:effectLst/>
              </a:rPr>
              <a:t>Balouzat</a:t>
            </a:r>
            <a:r>
              <a:rPr lang="fr-FR" sz="1200" u="none" strike="noStrike">
                <a:effectLst/>
              </a:rPr>
              <a:t> </a:t>
            </a:r>
            <a:r>
              <a:rPr lang="fr-FR" sz="1200" i="1" u="none" strike="noStrike">
                <a:effectLst/>
              </a:rPr>
              <a:t>et al</a:t>
            </a:r>
            <a:r>
              <a:rPr lang="fr-FR" sz="1200" u="none" strike="noStrike">
                <a:effectLst/>
              </a:rPr>
              <a:t>, 2020)</a:t>
            </a:r>
            <a:endParaRPr lang="fr-FR" sz="1200"/>
          </a:p>
        </p:txBody>
      </p:sp>
    </p:spTree>
    <p:extLst>
      <p:ext uri="{BB962C8B-B14F-4D97-AF65-F5344CB8AC3E}">
        <p14:creationId xmlns:p14="http://schemas.microsoft.com/office/powerpoint/2010/main" val="34077355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8EE01-3C86-5A98-9F6A-0F93BABBC349}"/>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7F41C7F9-9A44-15BF-5CF7-51AD02DF4327}"/>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6C007ACC-330D-47DA-F14F-B5D72CCFEB5E}"/>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1D66F497-C898-5982-A63A-25B6ACE9BCF2}"/>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4646A2B9-09B3-EBCC-C437-7A915325D72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84F5879E-0CC7-FC8A-AC2C-8241A0BCE1DB}"/>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58F0B6AA-C6A0-BBFF-3A27-4D28EB2CE0A1}"/>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E7B86126-EE23-049B-FA0A-023BD2E7DB95}"/>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77E0F6A1-EC7A-8EDF-6439-42F9AD52E47E}"/>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BED0B7B5-1BC5-96F2-4114-5133ACCD5BA5}"/>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8D2E2DAC-5712-D326-A4AA-A193AB8FA837}"/>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42DFFA1D-E47E-7082-BEE6-365101D1F95B}"/>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CB321369-2320-3BB1-4425-EAD1197A7BBD}"/>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F79906C5-9453-9C6C-37A1-1610C1D8C99B}"/>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graphicFrame>
        <p:nvGraphicFramePr>
          <p:cNvPr id="17" name="Tableau 16">
            <a:extLst>
              <a:ext uri="{FF2B5EF4-FFF2-40B4-BE49-F238E27FC236}">
                <a16:creationId xmlns:a16="http://schemas.microsoft.com/office/drawing/2014/main" id="{7FE16118-86C6-28CD-1B6C-5D86476A137B}"/>
              </a:ext>
            </a:extLst>
          </p:cNvPr>
          <p:cNvGraphicFramePr>
            <a:graphicFrameLocks noGrp="1"/>
          </p:cNvGraphicFramePr>
          <p:nvPr>
            <p:extLst>
              <p:ext uri="{D42A27DB-BD31-4B8C-83A1-F6EECF244321}">
                <p14:modId xmlns:p14="http://schemas.microsoft.com/office/powerpoint/2010/main" val="663722947"/>
              </p:ext>
            </p:extLst>
          </p:nvPr>
        </p:nvGraphicFramePr>
        <p:xfrm>
          <a:off x="729637" y="2054146"/>
          <a:ext cx="10732500" cy="3697109"/>
        </p:xfrm>
        <a:graphic>
          <a:graphicData uri="http://schemas.openxmlformats.org/drawingml/2006/table">
            <a:tbl>
              <a:tblPr firstRow="1" bandRow="1">
                <a:tableStyleId>{5C22544A-7EE6-4342-B048-85BDC9FD1C3A}</a:tableStyleId>
              </a:tblPr>
              <a:tblGrid>
                <a:gridCol w="5361801">
                  <a:extLst>
                    <a:ext uri="{9D8B030D-6E8A-4147-A177-3AD203B41FA5}">
                      <a16:colId xmlns:a16="http://schemas.microsoft.com/office/drawing/2014/main" val="3853321373"/>
                    </a:ext>
                  </a:extLst>
                </a:gridCol>
                <a:gridCol w="5370699">
                  <a:extLst>
                    <a:ext uri="{9D8B030D-6E8A-4147-A177-3AD203B41FA5}">
                      <a16:colId xmlns:a16="http://schemas.microsoft.com/office/drawing/2014/main" val="2687379584"/>
                    </a:ext>
                  </a:extLst>
                </a:gridCol>
              </a:tblGrid>
              <a:tr h="479777">
                <a:tc>
                  <a:txBody>
                    <a:bodyPr/>
                    <a:lstStyle/>
                    <a:p>
                      <a:pPr algn="ctr"/>
                      <a:r>
                        <a:rPr lang="fr-FR"/>
                        <a:t>Forces </a:t>
                      </a:r>
                    </a:p>
                  </a:txBody>
                  <a:tcPr anchor="ctr">
                    <a:solidFill>
                      <a:schemeClr val="accent6"/>
                    </a:solidFill>
                  </a:tcPr>
                </a:tc>
                <a:tc>
                  <a:txBody>
                    <a:bodyPr/>
                    <a:lstStyle/>
                    <a:p>
                      <a:pPr algn="ctr"/>
                      <a:r>
                        <a:rPr lang="fr-FR"/>
                        <a:t>Faiblesses</a:t>
                      </a:r>
                    </a:p>
                  </a:txBody>
                  <a:tcPr anchor="ctr">
                    <a:solidFill>
                      <a:srgbClr val="FF0000"/>
                    </a:solidFill>
                  </a:tcPr>
                </a:tc>
                <a:extLst>
                  <a:ext uri="{0D108BD9-81ED-4DB2-BD59-A6C34878D82A}">
                    <a16:rowId xmlns:a16="http://schemas.microsoft.com/office/drawing/2014/main" val="4166600135"/>
                  </a:ext>
                </a:extLst>
              </a:tr>
              <a:tr h="14111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2. Diversité des profils d'éleveur (technique et gestionnaire en porc)</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1. Moindre performance technique en porc (dispersion du travail)</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t>3. Coûts logistiques : dispersion et accessibilité des élevages</a:t>
                      </a:r>
                    </a:p>
                  </a:txBody>
                  <a:tcPr anchor="ctr">
                    <a:solidFill>
                      <a:schemeClr val="accent2">
                        <a:lumMod val="40000"/>
                        <a:lumOff val="60000"/>
                      </a:schemeClr>
                    </a:solidFill>
                  </a:tcPr>
                </a:tc>
                <a:extLst>
                  <a:ext uri="{0D108BD9-81ED-4DB2-BD59-A6C34878D82A}">
                    <a16:rowId xmlns:a16="http://schemas.microsoft.com/office/drawing/2014/main" val="1149999852"/>
                  </a:ext>
                </a:extLst>
              </a:tr>
              <a:tr h="423333">
                <a:tc>
                  <a:txBody>
                    <a:bodyPr/>
                    <a:lstStyle/>
                    <a:p>
                      <a:pPr algn="ctr"/>
                      <a:r>
                        <a:rPr lang="fr-FR" b="1">
                          <a:solidFill>
                            <a:schemeClr val="bg1"/>
                          </a:solidFill>
                        </a:rPr>
                        <a:t>Opportunités </a:t>
                      </a:r>
                    </a:p>
                  </a:txBody>
                  <a:tcPr anchor="ctr">
                    <a:solidFill>
                      <a:schemeClr val="accent6"/>
                    </a:solidFill>
                  </a:tcPr>
                </a:tc>
                <a:tc>
                  <a:txBody>
                    <a:bodyPr/>
                    <a:lstStyle/>
                    <a:p>
                      <a:pPr algn="ctr"/>
                      <a:r>
                        <a:rPr lang="fr-FR" b="1">
                          <a:solidFill>
                            <a:schemeClr val="bg1"/>
                          </a:solidFill>
                        </a:rPr>
                        <a:t>Menaces</a:t>
                      </a:r>
                    </a:p>
                  </a:txBody>
                  <a:tcPr anchor="ctr">
                    <a:solidFill>
                      <a:srgbClr val="FF0000"/>
                    </a:solidFill>
                  </a:tcPr>
                </a:tc>
                <a:extLst>
                  <a:ext uri="{0D108BD9-81ED-4DB2-BD59-A6C34878D82A}">
                    <a16:rowId xmlns:a16="http://schemas.microsoft.com/office/drawing/2014/main" val="4195879658"/>
                  </a:ext>
                </a:extLst>
              </a:tr>
              <a:tr h="13828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4. Gain de performances si investissement (soutien financier des régions dans leurs programmes de développement rural)</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5. Manque de salariés et de rentabilité de naissage =&gt; spécialisation en engraissement ?</a:t>
                      </a:r>
                    </a:p>
                  </a:txBody>
                  <a:tcPr anchor="ctr">
                    <a:solidFill>
                      <a:schemeClr val="accent2">
                        <a:lumMod val="40000"/>
                        <a:lumOff val="60000"/>
                      </a:schemeClr>
                    </a:solidFill>
                  </a:tcPr>
                </a:tc>
                <a:extLst>
                  <a:ext uri="{0D108BD9-81ED-4DB2-BD59-A6C34878D82A}">
                    <a16:rowId xmlns:a16="http://schemas.microsoft.com/office/drawing/2014/main" val="2745260397"/>
                  </a:ext>
                </a:extLst>
              </a:tr>
            </a:tbl>
          </a:graphicData>
        </a:graphic>
      </p:graphicFrame>
      <p:sp>
        <p:nvSpPr>
          <p:cNvPr id="2" name="ZoneTexte 1">
            <a:extLst>
              <a:ext uri="{FF2B5EF4-FFF2-40B4-BE49-F238E27FC236}">
                <a16:creationId xmlns:a16="http://schemas.microsoft.com/office/drawing/2014/main" id="{C93632C5-E0B3-41CA-D518-765499D6AC42}"/>
              </a:ext>
            </a:extLst>
          </p:cNvPr>
          <p:cNvSpPr txBox="1"/>
          <p:nvPr/>
        </p:nvSpPr>
        <p:spPr>
          <a:xfrm>
            <a:off x="499671" y="27338"/>
            <a:ext cx="668484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Forces/Faiblesses et Opportunités/Menaces -- REPONSE</a:t>
            </a:r>
          </a:p>
        </p:txBody>
      </p:sp>
      <p:sp>
        <p:nvSpPr>
          <p:cNvPr id="3" name="ZoneTexte 2">
            <a:extLst>
              <a:ext uri="{FF2B5EF4-FFF2-40B4-BE49-F238E27FC236}">
                <a16:creationId xmlns:a16="http://schemas.microsoft.com/office/drawing/2014/main" id="{3F57D24C-FA8B-D27E-981A-2ABB58C0D8B9}"/>
              </a:ext>
            </a:extLst>
          </p:cNvPr>
          <p:cNvSpPr txBox="1"/>
          <p:nvPr/>
        </p:nvSpPr>
        <p:spPr>
          <a:xfrm>
            <a:off x="456540" y="657858"/>
            <a:ext cx="8684660" cy="400110"/>
          </a:xfrm>
          <a:prstGeom prst="rect">
            <a:avLst/>
          </a:prstGeom>
          <a:noFill/>
        </p:spPr>
        <p:txBody>
          <a:bodyPr wrap="square" lIns="91440" tIns="45720" rIns="91440" bIns="45720" rtlCol="0" anchor="t">
            <a:spAutoFit/>
          </a:bodyPr>
          <a:lstStyle/>
          <a:p>
            <a:r>
              <a:rPr lang="fr-FR" sz="2000" b="1"/>
              <a:t>Activité : </a:t>
            </a:r>
            <a:r>
              <a:rPr lang="fr-FR" sz="2000"/>
              <a:t>Replacer les étiquettes dans la bonne catégorie (1/3) </a:t>
            </a:r>
          </a:p>
        </p:txBody>
      </p:sp>
      <p:sp>
        <p:nvSpPr>
          <p:cNvPr id="8" name="Organigramme : Terminateur 7">
            <a:hlinkClick r:id="rId5" action="ppaction://hlinksldjump"/>
            <a:extLst>
              <a:ext uri="{FF2B5EF4-FFF2-40B4-BE49-F238E27FC236}">
                <a16:creationId xmlns:a16="http://schemas.microsoft.com/office/drawing/2014/main" id="{6B0AC762-2D7A-C93E-3E0F-E30470637AD3}"/>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Flèche : pentagone 8">
            <a:hlinkClick r:id="rId6" action="ppaction://hlinksldjump"/>
            <a:extLst>
              <a:ext uri="{FF2B5EF4-FFF2-40B4-BE49-F238E27FC236}">
                <a16:creationId xmlns:a16="http://schemas.microsoft.com/office/drawing/2014/main" id="{9E22864C-C38F-5418-9F94-EE023B2B9FAB}"/>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Suivant (3/6)</a:t>
            </a:r>
          </a:p>
        </p:txBody>
      </p:sp>
      <p:sp>
        <p:nvSpPr>
          <p:cNvPr id="10" name="Flèche : pentagone 9">
            <a:hlinkClick r:id="rId7" action="ppaction://hlinksldjump"/>
            <a:extLst>
              <a:ext uri="{FF2B5EF4-FFF2-40B4-BE49-F238E27FC236}">
                <a16:creationId xmlns:a16="http://schemas.microsoft.com/office/drawing/2014/main" id="{6B214103-9CAF-0DB7-853E-540AAAC0AA13}"/>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(1/6)</a:t>
            </a:r>
          </a:p>
        </p:txBody>
      </p:sp>
      <p:sp>
        <p:nvSpPr>
          <p:cNvPr id="12" name="Organigramme : Multidocument 11">
            <a:hlinkClick r:id="rId8" action="ppaction://hlinksldjump"/>
            <a:extLst>
              <a:ext uri="{FF2B5EF4-FFF2-40B4-BE49-F238E27FC236}">
                <a16:creationId xmlns:a16="http://schemas.microsoft.com/office/drawing/2014/main" id="{99D366F0-378A-6446-129F-8FEE36E8E4C8}"/>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14" name="ZoneTexte 13">
            <a:extLst>
              <a:ext uri="{FF2B5EF4-FFF2-40B4-BE49-F238E27FC236}">
                <a16:creationId xmlns:a16="http://schemas.microsoft.com/office/drawing/2014/main" id="{9AAF174A-E343-7D20-E2B1-A11C394BE584}"/>
              </a:ext>
            </a:extLst>
          </p:cNvPr>
          <p:cNvSpPr txBox="1"/>
          <p:nvPr/>
        </p:nvSpPr>
        <p:spPr>
          <a:xfrm>
            <a:off x="10049062" y="6408731"/>
            <a:ext cx="1568103" cy="276999"/>
          </a:xfrm>
          <a:prstGeom prst="rect">
            <a:avLst/>
          </a:prstGeom>
          <a:noFill/>
        </p:spPr>
        <p:txBody>
          <a:bodyPr wrap="square" rtlCol="0">
            <a:spAutoFit/>
          </a:bodyPr>
          <a:lstStyle/>
          <a:p>
            <a:r>
              <a:rPr lang="fr-FR" sz="1200" u="none" strike="noStrike">
                <a:effectLst/>
              </a:rPr>
              <a:t>(</a:t>
            </a:r>
            <a:r>
              <a:rPr lang="fr-FR" sz="1200" u="none" strike="noStrike" err="1">
                <a:effectLst/>
              </a:rPr>
              <a:t>Balouzat</a:t>
            </a:r>
            <a:r>
              <a:rPr lang="fr-FR" sz="1200" u="none" strike="noStrike">
                <a:effectLst/>
              </a:rPr>
              <a:t> </a:t>
            </a:r>
            <a:r>
              <a:rPr lang="fr-FR" sz="1200" i="1" u="none" strike="noStrike">
                <a:effectLst/>
              </a:rPr>
              <a:t>et al</a:t>
            </a:r>
            <a:r>
              <a:rPr lang="fr-FR" sz="1200" u="none" strike="noStrike">
                <a:effectLst/>
              </a:rPr>
              <a:t>, 2020)</a:t>
            </a:r>
            <a:endParaRPr lang="fr-FR" sz="1200"/>
          </a:p>
        </p:txBody>
      </p:sp>
    </p:spTree>
    <p:extLst>
      <p:ext uri="{BB962C8B-B14F-4D97-AF65-F5344CB8AC3E}">
        <p14:creationId xmlns:p14="http://schemas.microsoft.com/office/powerpoint/2010/main" val="3027296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3B3FE2C-4333-A1EC-0E9A-62667791F1F2}"/>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Hexagone 1">
            <a:extLst>
              <a:ext uri="{FF2B5EF4-FFF2-40B4-BE49-F238E27FC236}">
                <a16:creationId xmlns:a16="http://schemas.microsoft.com/office/drawing/2014/main" id="{166D0A9F-F97A-DCD1-9E52-11A67A0DE616}"/>
              </a:ext>
            </a:extLst>
          </p:cNvPr>
          <p:cNvSpPr/>
          <p:nvPr/>
        </p:nvSpPr>
        <p:spPr>
          <a:xfrm>
            <a:off x="11149315" y="5968800"/>
            <a:ext cx="966242" cy="837784"/>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1100" b="1">
                <a:ln w="0"/>
                <a:solidFill>
                  <a:schemeClr val="tx1"/>
                </a:solidFill>
              </a:rPr>
              <a:t>BPREA</a:t>
            </a:r>
          </a:p>
        </p:txBody>
      </p:sp>
      <p:sp>
        <p:nvSpPr>
          <p:cNvPr id="6" name="Organigramme : Connecteur 5">
            <a:hlinkClick r:id="rId2" action="ppaction://hlinksldjump"/>
            <a:extLst>
              <a:ext uri="{FF2B5EF4-FFF2-40B4-BE49-F238E27FC236}">
                <a16:creationId xmlns:a16="http://schemas.microsoft.com/office/drawing/2014/main" id="{CEB1B872-8F7C-6BC6-1E66-C624EE423190}"/>
              </a:ext>
            </a:extLst>
          </p:cNvPr>
          <p:cNvSpPr/>
          <p:nvPr/>
        </p:nvSpPr>
        <p:spPr>
          <a:xfrm>
            <a:off x="1602945" y="2504723"/>
            <a:ext cx="1890889"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Effluents</a:t>
            </a:r>
            <a:endParaRPr lang="fr-FR">
              <a:solidFill>
                <a:schemeClr val="tx1"/>
              </a:solidFill>
            </a:endParaRPr>
          </a:p>
        </p:txBody>
      </p:sp>
      <p:sp>
        <p:nvSpPr>
          <p:cNvPr id="9" name="Flèche : pentagone 8">
            <a:extLst>
              <a:ext uri="{FF2B5EF4-FFF2-40B4-BE49-F238E27FC236}">
                <a16:creationId xmlns:a16="http://schemas.microsoft.com/office/drawing/2014/main" id="{94C65F01-0B78-A555-27F9-8D42EBF72AD1}"/>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rganigramme : Terminateur 10">
            <a:hlinkClick r:id="rId3" action="ppaction://hlinksldjump"/>
            <a:extLst>
              <a:ext uri="{FF2B5EF4-FFF2-40B4-BE49-F238E27FC236}">
                <a16:creationId xmlns:a16="http://schemas.microsoft.com/office/drawing/2014/main" id="{1FF23239-FFDC-A239-9C53-7DC988785B53}"/>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ACCUEIL</a:t>
            </a:r>
          </a:p>
        </p:txBody>
      </p:sp>
      <p:sp>
        <p:nvSpPr>
          <p:cNvPr id="13" name="ZoneTexte 12">
            <a:extLst>
              <a:ext uri="{FF2B5EF4-FFF2-40B4-BE49-F238E27FC236}">
                <a16:creationId xmlns:a16="http://schemas.microsoft.com/office/drawing/2014/main" id="{FEBB68A6-A344-967B-8929-98C5249B6383}"/>
              </a:ext>
            </a:extLst>
          </p:cNvPr>
          <p:cNvSpPr txBox="1"/>
          <p:nvPr/>
        </p:nvSpPr>
        <p:spPr>
          <a:xfrm>
            <a:off x="499672" y="27338"/>
            <a:ext cx="546424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APPROCHE PAR NIVEAU DE FORMATION </a:t>
            </a:r>
            <a:r>
              <a:rPr lang="fr-FR" sz="1800" b="1">
                <a:solidFill>
                  <a:schemeClr val="bg1"/>
                </a:solidFill>
                <a:sym typeface="Wingdings" panose="05000000000000000000" pitchFamily="2" charset="2"/>
              </a:rPr>
              <a:t> BPREA</a:t>
            </a:r>
            <a:endParaRPr lang="fr-FR" b="1">
              <a:solidFill>
                <a:schemeClr val="bg1"/>
              </a:solidFill>
            </a:endParaRPr>
          </a:p>
        </p:txBody>
      </p:sp>
      <p:sp>
        <p:nvSpPr>
          <p:cNvPr id="8" name="Organigramme : Connecteur 7">
            <a:hlinkClick r:id="rId4" action="ppaction://hlinksldjump"/>
            <a:extLst>
              <a:ext uri="{FF2B5EF4-FFF2-40B4-BE49-F238E27FC236}">
                <a16:creationId xmlns:a16="http://schemas.microsoft.com/office/drawing/2014/main" id="{5EDBB6F5-26C3-62F8-E039-6F4B4FECAF1A}"/>
              </a:ext>
            </a:extLst>
          </p:cNvPr>
          <p:cNvSpPr/>
          <p:nvPr/>
        </p:nvSpPr>
        <p:spPr>
          <a:xfrm>
            <a:off x="8698167"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b="1">
                <a:solidFill>
                  <a:schemeClr val="tx1"/>
                </a:solidFill>
              </a:rPr>
              <a:t>La mixité</a:t>
            </a:r>
            <a:endParaRPr lang="fr-FR">
              <a:solidFill>
                <a:schemeClr val="tx1"/>
              </a:solidFill>
            </a:endParaRPr>
          </a:p>
        </p:txBody>
      </p:sp>
      <p:sp>
        <p:nvSpPr>
          <p:cNvPr id="10" name="Organigramme : Connecteur 9">
            <a:hlinkClick r:id="rId5" action="ppaction://hlinksldjump"/>
            <a:extLst>
              <a:ext uri="{FF2B5EF4-FFF2-40B4-BE49-F238E27FC236}">
                <a16:creationId xmlns:a16="http://schemas.microsoft.com/office/drawing/2014/main" id="{6D15F600-F8F3-DFCB-64D4-3757E800F8CC}"/>
              </a:ext>
            </a:extLst>
          </p:cNvPr>
          <p:cNvSpPr/>
          <p:nvPr/>
        </p:nvSpPr>
        <p:spPr>
          <a:xfrm>
            <a:off x="5150443"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Filière locale</a:t>
            </a:r>
          </a:p>
        </p:txBody>
      </p:sp>
    </p:spTree>
    <p:extLst>
      <p:ext uri="{BB962C8B-B14F-4D97-AF65-F5344CB8AC3E}">
        <p14:creationId xmlns:p14="http://schemas.microsoft.com/office/powerpoint/2010/main" val="3581875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B0238-0CC7-EAA8-EB10-80D6F0809DBF}"/>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2B57D452-A0B0-031A-225C-6A1D188EC014}"/>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A6EF266F-10CF-8D4A-455C-547753D5BCEC}"/>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C25DFE93-6685-27C5-D878-B8A3FD409896}"/>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014E120A-8673-A854-484B-446BD59B799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ED71E998-EFF7-E0D4-DA99-922A219FB6D4}"/>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sp>
        <p:nvSpPr>
          <p:cNvPr id="18" name="ZoneTexte 17">
            <a:extLst>
              <a:ext uri="{FF2B5EF4-FFF2-40B4-BE49-F238E27FC236}">
                <a16:creationId xmlns:a16="http://schemas.microsoft.com/office/drawing/2014/main" id="{E3FE7682-097D-5612-24F0-7CC5D578A5C4}"/>
              </a:ext>
            </a:extLst>
          </p:cNvPr>
          <p:cNvSpPr txBox="1"/>
          <p:nvPr/>
        </p:nvSpPr>
        <p:spPr>
          <a:xfrm>
            <a:off x="456152" y="648057"/>
            <a:ext cx="8684660" cy="400110"/>
          </a:xfrm>
          <a:prstGeom prst="rect">
            <a:avLst/>
          </a:prstGeom>
          <a:noFill/>
        </p:spPr>
        <p:txBody>
          <a:bodyPr wrap="square" lIns="91440" tIns="45720" rIns="91440" bIns="45720" rtlCol="0" anchor="t">
            <a:spAutoFit/>
          </a:bodyPr>
          <a:lstStyle/>
          <a:p>
            <a:r>
              <a:rPr lang="fr-FR" sz="2000" b="1"/>
              <a:t>Activité : </a:t>
            </a:r>
            <a:r>
              <a:rPr lang="fr-FR" sz="2000"/>
              <a:t>Replacer les étiquettes dans la bonne catégorie (2/3)</a:t>
            </a:r>
          </a:p>
        </p:txBody>
      </p:sp>
      <p:grpSp>
        <p:nvGrpSpPr>
          <p:cNvPr id="23" name="Groupe 22">
            <a:extLst>
              <a:ext uri="{FF2B5EF4-FFF2-40B4-BE49-F238E27FC236}">
                <a16:creationId xmlns:a16="http://schemas.microsoft.com/office/drawing/2014/main" id="{EB53AA64-316C-9726-4456-656CB3A92440}"/>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8135C136-7662-2A7E-80EB-71AFA5051323}"/>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8E4F5B48-79ED-4D8C-F037-1583B0FCB2AB}"/>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C1968576-6B20-D370-BE30-7064B9A8FFC5}"/>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C50040E6-4D3B-4155-8ED4-1997CA932A84}"/>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EB4F36A3-D4B2-60E4-7441-B128424DFCBD}"/>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4527247E-6488-29ED-9CBA-6812685388AF}"/>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322FB7A1-3B18-4E9C-5B8C-9A345670D2BF}"/>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35" name="ZoneTexte 34">
            <a:extLst>
              <a:ext uri="{FF2B5EF4-FFF2-40B4-BE49-F238E27FC236}">
                <a16:creationId xmlns:a16="http://schemas.microsoft.com/office/drawing/2014/main" id="{C17DE001-06C1-C076-BE68-8B292EFAD343}"/>
              </a:ext>
            </a:extLst>
          </p:cNvPr>
          <p:cNvSpPr txBox="1"/>
          <p:nvPr/>
        </p:nvSpPr>
        <p:spPr>
          <a:xfrm>
            <a:off x="726995" y="1610744"/>
            <a:ext cx="10732500" cy="2545377"/>
          </a:xfrm>
          <a:prstGeom prst="rect">
            <a:avLst/>
          </a:prstGeom>
          <a:noFill/>
        </p:spPr>
        <p:txBody>
          <a:bodyPr wrap="square" lIns="91440" tIns="45720" rIns="91440" bIns="45720" rtlCol="0" anchor="t">
            <a:spAutoFit/>
          </a:bodyPr>
          <a:lstStyle/>
          <a:p>
            <a:pPr>
              <a:lnSpc>
                <a:spcPct val="150000"/>
              </a:lnSpc>
            </a:pPr>
            <a:r>
              <a:rPr lang="fr-FR"/>
              <a:t>6. Coût élevé des investissements en porc (mais retour sur investissement plus rapide)</a:t>
            </a:r>
          </a:p>
          <a:p>
            <a:pPr>
              <a:lnSpc>
                <a:spcPct val="150000"/>
              </a:lnSpc>
            </a:pPr>
            <a:r>
              <a:rPr lang="fr-FR"/>
              <a:t>7. Seuil critique de densité d'élevages =&gt; manques de conseil, d'émulation, de soutien professionnel</a:t>
            </a:r>
          </a:p>
          <a:p>
            <a:pPr>
              <a:lnSpc>
                <a:spcPct val="150000"/>
              </a:lnSpc>
            </a:pPr>
            <a:r>
              <a:rPr lang="fr-FR"/>
              <a:t>8. Valorisation auprès des citoyens d'un élevage familial lié au sol </a:t>
            </a:r>
          </a:p>
          <a:p>
            <a:pPr>
              <a:lnSpc>
                <a:spcPct val="150000"/>
              </a:lnSpc>
            </a:pPr>
            <a:r>
              <a:rPr lang="fr-FR"/>
              <a:t>9. Difficulté de transmission : petite taille et vétusté des outils, manque de candidats à l'installation </a:t>
            </a:r>
          </a:p>
          <a:p>
            <a:pPr>
              <a:lnSpc>
                <a:spcPct val="150000"/>
              </a:lnSpc>
            </a:pPr>
            <a:r>
              <a:rPr lang="fr-FR"/>
              <a:t>10. Revenu complémentaire (porc) et moins fluctuant (bovins) </a:t>
            </a:r>
          </a:p>
          <a:p>
            <a:pPr>
              <a:lnSpc>
                <a:spcPct val="150000"/>
              </a:lnSpc>
            </a:pPr>
            <a:r>
              <a:rPr lang="fr-FR"/>
              <a:t>11. Valorisation des surfaces disponibles (prairies, céréales à paille) </a:t>
            </a:r>
          </a:p>
        </p:txBody>
      </p:sp>
      <p:sp>
        <p:nvSpPr>
          <p:cNvPr id="2" name="ZoneTexte 1">
            <a:extLst>
              <a:ext uri="{FF2B5EF4-FFF2-40B4-BE49-F238E27FC236}">
                <a16:creationId xmlns:a16="http://schemas.microsoft.com/office/drawing/2014/main" id="{81744050-FF95-6F1D-EF76-E081183EF6C2}"/>
              </a:ext>
            </a:extLst>
          </p:cNvPr>
          <p:cNvSpPr txBox="1"/>
          <p:nvPr/>
        </p:nvSpPr>
        <p:spPr>
          <a:xfrm>
            <a:off x="499671" y="27338"/>
            <a:ext cx="698759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Forces/Faiblesses et Opportunités/Menaces -- REPONSE </a:t>
            </a:r>
          </a:p>
        </p:txBody>
      </p:sp>
      <p:graphicFrame>
        <p:nvGraphicFramePr>
          <p:cNvPr id="3" name="Tableau 2">
            <a:extLst>
              <a:ext uri="{FF2B5EF4-FFF2-40B4-BE49-F238E27FC236}">
                <a16:creationId xmlns:a16="http://schemas.microsoft.com/office/drawing/2014/main" id="{A8D08995-57F1-80F3-0C33-A610FBD88CEE}"/>
              </a:ext>
            </a:extLst>
          </p:cNvPr>
          <p:cNvGraphicFramePr>
            <a:graphicFrameLocks noGrp="1"/>
          </p:cNvGraphicFramePr>
          <p:nvPr>
            <p:extLst>
              <p:ext uri="{D42A27DB-BD31-4B8C-83A1-F6EECF244321}">
                <p14:modId xmlns:p14="http://schemas.microsoft.com/office/powerpoint/2010/main" val="650493561"/>
              </p:ext>
            </p:extLst>
          </p:nvPr>
        </p:nvGraphicFramePr>
        <p:xfrm>
          <a:off x="726995" y="4470794"/>
          <a:ext cx="10732500" cy="1729348"/>
        </p:xfrm>
        <a:graphic>
          <a:graphicData uri="http://schemas.openxmlformats.org/drawingml/2006/table">
            <a:tbl>
              <a:tblPr firstRow="1" bandRow="1">
                <a:tableStyleId>{5C22544A-7EE6-4342-B048-85BDC9FD1C3A}</a:tableStyleId>
              </a:tblPr>
              <a:tblGrid>
                <a:gridCol w="5361801">
                  <a:extLst>
                    <a:ext uri="{9D8B030D-6E8A-4147-A177-3AD203B41FA5}">
                      <a16:colId xmlns:a16="http://schemas.microsoft.com/office/drawing/2014/main" val="3853321373"/>
                    </a:ext>
                  </a:extLst>
                </a:gridCol>
                <a:gridCol w="5370699">
                  <a:extLst>
                    <a:ext uri="{9D8B030D-6E8A-4147-A177-3AD203B41FA5}">
                      <a16:colId xmlns:a16="http://schemas.microsoft.com/office/drawing/2014/main" val="2687379584"/>
                    </a:ext>
                  </a:extLst>
                </a:gridCol>
              </a:tblGrid>
              <a:tr h="372533">
                <a:tc>
                  <a:txBody>
                    <a:bodyPr/>
                    <a:lstStyle/>
                    <a:p>
                      <a:pPr algn="ctr"/>
                      <a:r>
                        <a:rPr lang="fr-FR"/>
                        <a:t>Forces </a:t>
                      </a:r>
                    </a:p>
                  </a:txBody>
                  <a:tcPr anchor="ctr">
                    <a:solidFill>
                      <a:schemeClr val="accent6"/>
                    </a:solidFill>
                  </a:tcPr>
                </a:tc>
                <a:tc>
                  <a:txBody>
                    <a:bodyPr/>
                    <a:lstStyle/>
                    <a:p>
                      <a:pPr algn="ctr"/>
                      <a:r>
                        <a:rPr lang="fr-FR"/>
                        <a:t>Faiblesses</a:t>
                      </a:r>
                    </a:p>
                  </a:txBody>
                  <a:tcPr anchor="ctr">
                    <a:solidFill>
                      <a:srgbClr val="FF0000"/>
                    </a:solidFill>
                  </a:tcPr>
                </a:tc>
                <a:extLst>
                  <a:ext uri="{0D108BD9-81ED-4DB2-BD59-A6C34878D82A}">
                    <a16:rowId xmlns:a16="http://schemas.microsoft.com/office/drawing/2014/main" val="4166600135"/>
                  </a:ext>
                </a:extLst>
              </a:tr>
              <a:tr h="489524">
                <a:tc>
                  <a:txBody>
                    <a:bodyPr/>
                    <a:lstStyle/>
                    <a:p>
                      <a:pPr lvl="0" algn="ctr">
                        <a:buNone/>
                      </a:pPr>
                      <a:endParaRPr lang="fr-FR" sz="1800" b="0" i="0" u="none" strike="noStrike" noProof="0">
                        <a:latin typeface="Aptos"/>
                      </a:endParaRPr>
                    </a:p>
                  </a:txBody>
                  <a:tcPr anchor="ctr">
                    <a:solidFill>
                      <a:schemeClr val="accent6">
                        <a:lumMod val="40000"/>
                        <a:lumOff val="60000"/>
                      </a:schemeClr>
                    </a:solidFill>
                  </a:tcPr>
                </a:tc>
                <a:tc>
                  <a:txBody>
                    <a:bodyPr/>
                    <a:lstStyle/>
                    <a:p>
                      <a:pPr algn="ctr"/>
                      <a:endParaRPr lang="fr-FR"/>
                    </a:p>
                  </a:txBody>
                  <a:tcPr anchor="ctr">
                    <a:solidFill>
                      <a:schemeClr val="accent2">
                        <a:lumMod val="40000"/>
                        <a:lumOff val="60000"/>
                      </a:schemeClr>
                    </a:solidFill>
                  </a:tcPr>
                </a:tc>
                <a:extLst>
                  <a:ext uri="{0D108BD9-81ED-4DB2-BD59-A6C34878D82A}">
                    <a16:rowId xmlns:a16="http://schemas.microsoft.com/office/drawing/2014/main" val="1149999852"/>
                  </a:ext>
                </a:extLst>
              </a:tr>
              <a:tr h="423333">
                <a:tc>
                  <a:txBody>
                    <a:bodyPr/>
                    <a:lstStyle/>
                    <a:p>
                      <a:pPr algn="ctr"/>
                      <a:r>
                        <a:rPr lang="fr-FR" b="1">
                          <a:solidFill>
                            <a:schemeClr val="bg1"/>
                          </a:solidFill>
                        </a:rPr>
                        <a:t>Opportunités </a:t>
                      </a:r>
                    </a:p>
                  </a:txBody>
                  <a:tcPr anchor="ctr">
                    <a:solidFill>
                      <a:schemeClr val="accent6"/>
                    </a:solidFill>
                  </a:tcPr>
                </a:tc>
                <a:tc>
                  <a:txBody>
                    <a:bodyPr/>
                    <a:lstStyle/>
                    <a:p>
                      <a:pPr algn="ctr"/>
                      <a:r>
                        <a:rPr lang="fr-FR" b="1">
                          <a:solidFill>
                            <a:schemeClr val="bg1"/>
                          </a:solidFill>
                        </a:rPr>
                        <a:t>Menaces</a:t>
                      </a:r>
                    </a:p>
                  </a:txBody>
                  <a:tcPr anchor="ctr">
                    <a:solidFill>
                      <a:srgbClr val="FF0000"/>
                    </a:solidFill>
                  </a:tcPr>
                </a:tc>
                <a:extLst>
                  <a:ext uri="{0D108BD9-81ED-4DB2-BD59-A6C34878D82A}">
                    <a16:rowId xmlns:a16="http://schemas.microsoft.com/office/drawing/2014/main" val="4195879658"/>
                  </a:ext>
                </a:extLst>
              </a:tr>
              <a:tr h="443958">
                <a:tc>
                  <a:txBody>
                    <a:bodyPr/>
                    <a:lstStyle/>
                    <a:p>
                      <a:endParaRPr lang="fr-FR"/>
                    </a:p>
                  </a:txBody>
                  <a:tcPr>
                    <a:solidFill>
                      <a:schemeClr val="accent6">
                        <a:lumMod val="40000"/>
                        <a:lumOff val="60000"/>
                      </a:schemeClr>
                    </a:solidFill>
                  </a:tcPr>
                </a:tc>
                <a:tc>
                  <a:txBody>
                    <a:bodyPr/>
                    <a:lstStyle/>
                    <a:p>
                      <a:endParaRPr lang="fr-FR"/>
                    </a:p>
                  </a:txBody>
                  <a:tcPr>
                    <a:solidFill>
                      <a:schemeClr val="accent2">
                        <a:lumMod val="40000"/>
                        <a:lumOff val="60000"/>
                      </a:schemeClr>
                    </a:solidFill>
                  </a:tcPr>
                </a:tc>
                <a:extLst>
                  <a:ext uri="{0D108BD9-81ED-4DB2-BD59-A6C34878D82A}">
                    <a16:rowId xmlns:a16="http://schemas.microsoft.com/office/drawing/2014/main" val="2745260397"/>
                  </a:ext>
                </a:extLst>
              </a:tr>
            </a:tbl>
          </a:graphicData>
        </a:graphic>
      </p:graphicFrame>
      <p:sp>
        <p:nvSpPr>
          <p:cNvPr id="8" name="Organigramme : Terminateur 7">
            <a:hlinkClick r:id="rId5" action="ppaction://hlinksldjump"/>
            <a:extLst>
              <a:ext uri="{FF2B5EF4-FFF2-40B4-BE49-F238E27FC236}">
                <a16:creationId xmlns:a16="http://schemas.microsoft.com/office/drawing/2014/main" id="{396D7F29-6848-EAC3-C3DD-44E383E35B5C}"/>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Flèche : pentagone 8">
            <a:hlinkClick r:id="rId6" action="ppaction://hlinksldjump"/>
            <a:extLst>
              <a:ext uri="{FF2B5EF4-FFF2-40B4-BE49-F238E27FC236}">
                <a16:creationId xmlns:a16="http://schemas.microsoft.com/office/drawing/2014/main" id="{F81FA50A-8CB8-9753-BB03-0D2505AC442F}"/>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Suivant (4/6)</a:t>
            </a:r>
          </a:p>
        </p:txBody>
      </p:sp>
      <p:sp>
        <p:nvSpPr>
          <p:cNvPr id="10" name="Flèche : pentagone 9">
            <a:hlinkClick r:id="rId7" action="ppaction://hlinksldjump"/>
            <a:extLst>
              <a:ext uri="{FF2B5EF4-FFF2-40B4-BE49-F238E27FC236}">
                <a16:creationId xmlns:a16="http://schemas.microsoft.com/office/drawing/2014/main" id="{58150A59-31EA-9B97-A30D-7F8FC4E94A8D}"/>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(2/6)</a:t>
            </a:r>
          </a:p>
        </p:txBody>
      </p:sp>
      <p:sp>
        <p:nvSpPr>
          <p:cNvPr id="12" name="Organigramme : Multidocument 11">
            <a:hlinkClick r:id="rId8" action="ppaction://hlinksldjump"/>
            <a:extLst>
              <a:ext uri="{FF2B5EF4-FFF2-40B4-BE49-F238E27FC236}">
                <a16:creationId xmlns:a16="http://schemas.microsoft.com/office/drawing/2014/main" id="{9186987F-E585-907B-B054-C747BB773073}"/>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14" name="ZoneTexte 13">
            <a:extLst>
              <a:ext uri="{FF2B5EF4-FFF2-40B4-BE49-F238E27FC236}">
                <a16:creationId xmlns:a16="http://schemas.microsoft.com/office/drawing/2014/main" id="{9CAE7BAB-6206-96CA-B3A4-98C7962AB9EF}"/>
              </a:ext>
            </a:extLst>
          </p:cNvPr>
          <p:cNvSpPr txBox="1"/>
          <p:nvPr/>
        </p:nvSpPr>
        <p:spPr>
          <a:xfrm>
            <a:off x="10049062" y="6408731"/>
            <a:ext cx="1568103" cy="276999"/>
          </a:xfrm>
          <a:prstGeom prst="rect">
            <a:avLst/>
          </a:prstGeom>
          <a:noFill/>
        </p:spPr>
        <p:txBody>
          <a:bodyPr wrap="square" rtlCol="0">
            <a:spAutoFit/>
          </a:bodyPr>
          <a:lstStyle/>
          <a:p>
            <a:r>
              <a:rPr lang="fr-FR" sz="1200" u="none" strike="noStrike">
                <a:effectLst/>
              </a:rPr>
              <a:t>(</a:t>
            </a:r>
            <a:r>
              <a:rPr lang="fr-FR" sz="1200" u="none" strike="noStrike" err="1">
                <a:effectLst/>
              </a:rPr>
              <a:t>Balouzat</a:t>
            </a:r>
            <a:r>
              <a:rPr lang="fr-FR" sz="1200" u="none" strike="noStrike">
                <a:effectLst/>
              </a:rPr>
              <a:t> </a:t>
            </a:r>
            <a:r>
              <a:rPr lang="fr-FR" sz="1200" i="1" u="none" strike="noStrike">
                <a:effectLst/>
              </a:rPr>
              <a:t>et al</a:t>
            </a:r>
            <a:r>
              <a:rPr lang="fr-FR" sz="1200" u="none" strike="noStrike">
                <a:effectLst/>
              </a:rPr>
              <a:t>, 2020)</a:t>
            </a:r>
            <a:endParaRPr lang="fr-FR" sz="1200"/>
          </a:p>
        </p:txBody>
      </p:sp>
    </p:spTree>
    <p:extLst>
      <p:ext uri="{BB962C8B-B14F-4D97-AF65-F5344CB8AC3E}">
        <p14:creationId xmlns:p14="http://schemas.microsoft.com/office/powerpoint/2010/main" val="17378068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EB30E-4B51-D8D2-DFF8-74077BA36CA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F0010A4-9FE6-5A18-48C2-CCF340AA10D0}"/>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08B94BF2-138F-E6BE-F970-6920150F3BDE}"/>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482AC258-728C-CC6F-C5BB-88CE990C88CE}"/>
              </a:ext>
            </a:extLst>
          </p:cNvPr>
          <p:cNvGrpSpPr/>
          <p:nvPr/>
        </p:nvGrpSpPr>
        <p:grpSpPr>
          <a:xfrm>
            <a:off x="11569822" y="6273461"/>
            <a:ext cx="488535" cy="481318"/>
            <a:chOff x="11569822" y="6273461"/>
            <a:chExt cx="488535" cy="481318"/>
          </a:xfrm>
        </p:grpSpPr>
        <p:pic>
          <p:nvPicPr>
            <p:cNvPr id="5" name="Graphique 64" descr="Notes Post-it avec un remplissage uni">
              <a:extLst>
                <a:ext uri="{FF2B5EF4-FFF2-40B4-BE49-F238E27FC236}">
                  <a16:creationId xmlns:a16="http://schemas.microsoft.com/office/drawing/2014/main" id="{82F0360D-3480-D7F8-5C93-388AC888AA2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1603519" y="6274305"/>
              <a:ext cx="447112" cy="475549"/>
            </a:xfrm>
            <a:prstGeom prst="rect">
              <a:avLst/>
            </a:prstGeom>
          </p:spPr>
        </p:pic>
        <p:sp>
          <p:nvSpPr>
            <p:cNvPr id="11" name="Ellipse 10">
              <a:hlinkClick r:id="rId4" action="ppaction://hlinksldjump"/>
              <a:extLst>
                <a:ext uri="{FF2B5EF4-FFF2-40B4-BE49-F238E27FC236}">
                  <a16:creationId xmlns:a16="http://schemas.microsoft.com/office/drawing/2014/main" id="{8912B6A9-A8FD-9660-945B-4A7413116CF6}"/>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D557ACE6-5944-7D21-3F3A-E50B7011987C}"/>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43EDAF63-AD6A-AF0B-1076-17080676EECA}"/>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DB9CC294-37CF-DFA6-33D2-5B6E97628007}"/>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3C594406-92ED-5C17-A455-16EB3CFB06E5}"/>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8CAFB2D0-7F91-0A4D-C90D-28934103F6DC}"/>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275B9992-752D-26EC-41CE-6290AB83053B}"/>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A27DE114-F7E6-0910-ED89-7E712C86DC2C}"/>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D603F2F5-D40E-5ABE-A971-27BAB85807B7}"/>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graphicFrame>
        <p:nvGraphicFramePr>
          <p:cNvPr id="17" name="Tableau 16">
            <a:extLst>
              <a:ext uri="{FF2B5EF4-FFF2-40B4-BE49-F238E27FC236}">
                <a16:creationId xmlns:a16="http://schemas.microsoft.com/office/drawing/2014/main" id="{C1EE7A4B-9B8A-9073-3279-101437F0BB14}"/>
              </a:ext>
            </a:extLst>
          </p:cNvPr>
          <p:cNvGraphicFramePr>
            <a:graphicFrameLocks noGrp="1"/>
          </p:cNvGraphicFramePr>
          <p:nvPr>
            <p:extLst>
              <p:ext uri="{D42A27DB-BD31-4B8C-83A1-F6EECF244321}">
                <p14:modId xmlns:p14="http://schemas.microsoft.com/office/powerpoint/2010/main" val="1214616262"/>
              </p:ext>
            </p:extLst>
          </p:nvPr>
        </p:nvGraphicFramePr>
        <p:xfrm>
          <a:off x="846668" y="1427755"/>
          <a:ext cx="10498664" cy="4650339"/>
        </p:xfrm>
        <a:graphic>
          <a:graphicData uri="http://schemas.openxmlformats.org/drawingml/2006/table">
            <a:tbl>
              <a:tblPr firstRow="1" bandRow="1">
                <a:tableStyleId>{5C22544A-7EE6-4342-B048-85BDC9FD1C3A}</a:tableStyleId>
              </a:tblPr>
              <a:tblGrid>
                <a:gridCol w="5221623">
                  <a:extLst>
                    <a:ext uri="{9D8B030D-6E8A-4147-A177-3AD203B41FA5}">
                      <a16:colId xmlns:a16="http://schemas.microsoft.com/office/drawing/2014/main" val="3853321373"/>
                    </a:ext>
                  </a:extLst>
                </a:gridCol>
                <a:gridCol w="5277041">
                  <a:extLst>
                    <a:ext uri="{9D8B030D-6E8A-4147-A177-3AD203B41FA5}">
                      <a16:colId xmlns:a16="http://schemas.microsoft.com/office/drawing/2014/main" val="2687379584"/>
                    </a:ext>
                  </a:extLst>
                </a:gridCol>
              </a:tblGrid>
              <a:tr h="381000">
                <a:tc>
                  <a:txBody>
                    <a:bodyPr/>
                    <a:lstStyle/>
                    <a:p>
                      <a:pPr algn="ctr"/>
                      <a:r>
                        <a:rPr lang="fr-FR"/>
                        <a:t>Forces </a:t>
                      </a:r>
                    </a:p>
                  </a:txBody>
                  <a:tcPr anchor="ctr">
                    <a:solidFill>
                      <a:schemeClr val="accent6"/>
                    </a:solidFill>
                  </a:tcPr>
                </a:tc>
                <a:tc>
                  <a:txBody>
                    <a:bodyPr/>
                    <a:lstStyle/>
                    <a:p>
                      <a:pPr algn="ctr"/>
                      <a:r>
                        <a:rPr lang="fr-FR"/>
                        <a:t>Faiblesses</a:t>
                      </a:r>
                    </a:p>
                  </a:txBody>
                  <a:tcPr anchor="ctr">
                    <a:solidFill>
                      <a:srgbClr val="FF0000"/>
                    </a:solidFill>
                  </a:tcPr>
                </a:tc>
                <a:extLst>
                  <a:ext uri="{0D108BD9-81ED-4DB2-BD59-A6C34878D82A}">
                    <a16:rowId xmlns:a16="http://schemas.microsoft.com/office/drawing/2014/main" val="4166600135"/>
                  </a:ext>
                </a:extLst>
              </a:tr>
              <a:tr h="21820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8. Valorisation auprès des citoyens d'un élevage familial lié au sol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t>10. Revenu complémentaire (porc) et moins fluctuant (bovins)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t>11. Valorisation des surfaces disponibles (prairies, céréales à paille) </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6. Coût élevé des investissements en porc (mais retour sur investissement plus rapide)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t>7. Seuil critique de densité d'élevages =&gt; manques de conseil, d'émulation, de soutien professionnel</a:t>
                      </a:r>
                    </a:p>
                  </a:txBody>
                  <a:tcPr anchor="ctr">
                    <a:solidFill>
                      <a:schemeClr val="accent2">
                        <a:lumMod val="40000"/>
                        <a:lumOff val="60000"/>
                      </a:schemeClr>
                    </a:solidFill>
                  </a:tcPr>
                </a:tc>
                <a:extLst>
                  <a:ext uri="{0D108BD9-81ED-4DB2-BD59-A6C34878D82A}">
                    <a16:rowId xmlns:a16="http://schemas.microsoft.com/office/drawing/2014/main" val="1149999852"/>
                  </a:ext>
                </a:extLst>
              </a:tr>
              <a:tr h="381000">
                <a:tc>
                  <a:txBody>
                    <a:bodyPr/>
                    <a:lstStyle/>
                    <a:p>
                      <a:pPr algn="ctr"/>
                      <a:r>
                        <a:rPr lang="fr-FR" b="1">
                          <a:solidFill>
                            <a:schemeClr val="bg1"/>
                          </a:solidFill>
                        </a:rPr>
                        <a:t>Opportunités </a:t>
                      </a:r>
                    </a:p>
                  </a:txBody>
                  <a:tcPr anchor="ctr">
                    <a:solidFill>
                      <a:schemeClr val="accent6"/>
                    </a:solidFill>
                  </a:tcPr>
                </a:tc>
                <a:tc>
                  <a:txBody>
                    <a:bodyPr/>
                    <a:lstStyle/>
                    <a:p>
                      <a:pPr algn="ctr"/>
                      <a:r>
                        <a:rPr lang="fr-FR" b="1">
                          <a:solidFill>
                            <a:schemeClr val="bg1"/>
                          </a:solidFill>
                        </a:rPr>
                        <a:t>Menaces</a:t>
                      </a:r>
                    </a:p>
                  </a:txBody>
                  <a:tcPr anchor="ctr">
                    <a:solidFill>
                      <a:srgbClr val="FF0000"/>
                    </a:solidFill>
                  </a:tcPr>
                </a:tc>
                <a:extLst>
                  <a:ext uri="{0D108BD9-81ED-4DB2-BD59-A6C34878D82A}">
                    <a16:rowId xmlns:a16="http://schemas.microsoft.com/office/drawing/2014/main" val="4195879658"/>
                  </a:ext>
                </a:extLst>
              </a:tr>
              <a:tr h="1706249">
                <a:tc>
                  <a:txBody>
                    <a:bodyPr/>
                    <a:lstStyle/>
                    <a:p>
                      <a:endParaRPr lang="fr-F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9. Difficulté de transmission : petite taille et vétusté des outils, manque de candidats à l'installation </a:t>
                      </a:r>
                    </a:p>
                  </a:txBody>
                  <a:tcPr anchor="ctr">
                    <a:solidFill>
                      <a:schemeClr val="accent2">
                        <a:lumMod val="40000"/>
                        <a:lumOff val="60000"/>
                      </a:schemeClr>
                    </a:solidFill>
                  </a:tcPr>
                </a:tc>
                <a:extLst>
                  <a:ext uri="{0D108BD9-81ED-4DB2-BD59-A6C34878D82A}">
                    <a16:rowId xmlns:a16="http://schemas.microsoft.com/office/drawing/2014/main" val="2745260397"/>
                  </a:ext>
                </a:extLst>
              </a:tr>
            </a:tbl>
          </a:graphicData>
        </a:graphic>
      </p:graphicFrame>
      <p:sp>
        <p:nvSpPr>
          <p:cNvPr id="2" name="ZoneTexte 1">
            <a:extLst>
              <a:ext uri="{FF2B5EF4-FFF2-40B4-BE49-F238E27FC236}">
                <a16:creationId xmlns:a16="http://schemas.microsoft.com/office/drawing/2014/main" id="{75B1BF3A-A1D8-E45F-715D-EB9935524E2A}"/>
              </a:ext>
            </a:extLst>
          </p:cNvPr>
          <p:cNvSpPr txBox="1"/>
          <p:nvPr/>
        </p:nvSpPr>
        <p:spPr>
          <a:xfrm>
            <a:off x="499672" y="27338"/>
            <a:ext cx="657168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Forces/Faiblesses et Opportunités/Menaces -- REPONSE</a:t>
            </a:r>
          </a:p>
        </p:txBody>
      </p:sp>
      <p:sp>
        <p:nvSpPr>
          <p:cNvPr id="3" name="ZoneTexte 2">
            <a:extLst>
              <a:ext uri="{FF2B5EF4-FFF2-40B4-BE49-F238E27FC236}">
                <a16:creationId xmlns:a16="http://schemas.microsoft.com/office/drawing/2014/main" id="{EE864BAB-F6C8-CBDA-EAED-6C8168B2E652}"/>
              </a:ext>
            </a:extLst>
          </p:cNvPr>
          <p:cNvSpPr txBox="1"/>
          <p:nvPr/>
        </p:nvSpPr>
        <p:spPr>
          <a:xfrm>
            <a:off x="456152" y="648057"/>
            <a:ext cx="8684660" cy="400110"/>
          </a:xfrm>
          <a:prstGeom prst="rect">
            <a:avLst/>
          </a:prstGeom>
          <a:noFill/>
        </p:spPr>
        <p:txBody>
          <a:bodyPr wrap="square" lIns="91440" tIns="45720" rIns="91440" bIns="45720" rtlCol="0" anchor="t">
            <a:spAutoFit/>
          </a:bodyPr>
          <a:lstStyle/>
          <a:p>
            <a:r>
              <a:rPr lang="fr-FR" sz="2000" b="1"/>
              <a:t>Activité : </a:t>
            </a:r>
            <a:r>
              <a:rPr lang="fr-FR" sz="2000"/>
              <a:t>Replacer les étiquettes dans la bonne catégorie (2/3)</a:t>
            </a:r>
          </a:p>
        </p:txBody>
      </p:sp>
      <p:sp>
        <p:nvSpPr>
          <p:cNvPr id="8" name="Organigramme : Terminateur 7">
            <a:hlinkClick r:id="rId5" action="ppaction://hlinksldjump"/>
            <a:extLst>
              <a:ext uri="{FF2B5EF4-FFF2-40B4-BE49-F238E27FC236}">
                <a16:creationId xmlns:a16="http://schemas.microsoft.com/office/drawing/2014/main" id="{E6D3C389-1C06-90EF-B38E-157D48343AD4}"/>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Flèche : pentagone 8">
            <a:hlinkClick r:id="rId6" action="ppaction://hlinksldjump"/>
            <a:extLst>
              <a:ext uri="{FF2B5EF4-FFF2-40B4-BE49-F238E27FC236}">
                <a16:creationId xmlns:a16="http://schemas.microsoft.com/office/drawing/2014/main" id="{A4A0035C-0FD7-C34D-2948-439BF4B00367}"/>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Suivant (5/6)</a:t>
            </a:r>
          </a:p>
        </p:txBody>
      </p:sp>
      <p:sp>
        <p:nvSpPr>
          <p:cNvPr id="10" name="Flèche : pentagone 9">
            <a:hlinkClick r:id="rId7" action="ppaction://hlinksldjump"/>
            <a:extLst>
              <a:ext uri="{FF2B5EF4-FFF2-40B4-BE49-F238E27FC236}">
                <a16:creationId xmlns:a16="http://schemas.microsoft.com/office/drawing/2014/main" id="{9E8D985E-3922-01C5-06CD-126A7E015FAE}"/>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(3/6)</a:t>
            </a:r>
          </a:p>
        </p:txBody>
      </p:sp>
      <p:sp>
        <p:nvSpPr>
          <p:cNvPr id="12" name="Organigramme : Multidocument 11">
            <a:hlinkClick r:id="rId8" action="ppaction://hlinksldjump"/>
            <a:extLst>
              <a:ext uri="{FF2B5EF4-FFF2-40B4-BE49-F238E27FC236}">
                <a16:creationId xmlns:a16="http://schemas.microsoft.com/office/drawing/2014/main" id="{6D335679-2A12-07EC-C83A-532616F6389F}"/>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14" name="ZoneTexte 13">
            <a:extLst>
              <a:ext uri="{FF2B5EF4-FFF2-40B4-BE49-F238E27FC236}">
                <a16:creationId xmlns:a16="http://schemas.microsoft.com/office/drawing/2014/main" id="{5EBD1CEB-EEBA-4B28-6E19-D596712F3433}"/>
              </a:ext>
            </a:extLst>
          </p:cNvPr>
          <p:cNvSpPr txBox="1"/>
          <p:nvPr/>
        </p:nvSpPr>
        <p:spPr>
          <a:xfrm>
            <a:off x="10049062" y="6408731"/>
            <a:ext cx="1568103" cy="276999"/>
          </a:xfrm>
          <a:prstGeom prst="rect">
            <a:avLst/>
          </a:prstGeom>
          <a:noFill/>
        </p:spPr>
        <p:txBody>
          <a:bodyPr wrap="square" rtlCol="0">
            <a:spAutoFit/>
          </a:bodyPr>
          <a:lstStyle/>
          <a:p>
            <a:r>
              <a:rPr lang="fr-FR" sz="1200" u="none" strike="noStrike">
                <a:effectLst/>
              </a:rPr>
              <a:t>(</a:t>
            </a:r>
            <a:r>
              <a:rPr lang="fr-FR" sz="1200" u="none" strike="noStrike" err="1">
                <a:effectLst/>
              </a:rPr>
              <a:t>Balouzat</a:t>
            </a:r>
            <a:r>
              <a:rPr lang="fr-FR" sz="1200" u="none" strike="noStrike">
                <a:effectLst/>
              </a:rPr>
              <a:t> </a:t>
            </a:r>
            <a:r>
              <a:rPr lang="fr-FR" sz="1200" i="1" u="none" strike="noStrike">
                <a:effectLst/>
              </a:rPr>
              <a:t>et al</a:t>
            </a:r>
            <a:r>
              <a:rPr lang="fr-FR" sz="1200" u="none" strike="noStrike">
                <a:effectLst/>
              </a:rPr>
              <a:t>, 2020)</a:t>
            </a:r>
            <a:endParaRPr lang="fr-FR" sz="1200"/>
          </a:p>
        </p:txBody>
      </p:sp>
    </p:spTree>
    <p:extLst>
      <p:ext uri="{BB962C8B-B14F-4D97-AF65-F5344CB8AC3E}">
        <p14:creationId xmlns:p14="http://schemas.microsoft.com/office/powerpoint/2010/main" val="12009710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CB7D5-B97C-238D-ED54-AAF9ADA3299E}"/>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C8638E5-21DF-BB7E-FAE9-983803A19378}"/>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260080FE-C0D3-908E-8F09-E8DC107C0083}"/>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290C9919-32AB-4366-8297-30E4F8543BB0}"/>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B377E003-E188-7581-9BD8-BCEDD9D0649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D7F7D1E9-669B-9C1F-6C12-184FF19E6C41}"/>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4B55122E-D964-DC61-4A9E-210D6C744605}"/>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201DE86F-C096-0C7B-E26B-763A87B61C7D}"/>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15549C8D-EB2D-8703-7B53-BB9749C485BC}"/>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6A0F2100-100C-0ACF-5065-B3E68290F7D3}"/>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15654BB6-0175-739B-2BDA-E78D748AA29B}"/>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4FD824A2-A042-679B-F1BD-28A7606ADEA9}"/>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E6A41B59-CFD4-99A5-E077-25A8DB7DA602}"/>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72F2EFCB-1923-F607-D0F0-04E14E3CA60F}"/>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33" name="ZoneTexte 32">
            <a:extLst>
              <a:ext uri="{FF2B5EF4-FFF2-40B4-BE49-F238E27FC236}">
                <a16:creationId xmlns:a16="http://schemas.microsoft.com/office/drawing/2014/main" id="{09D35B42-94F4-C3F3-7ED8-C310C4C73E00}"/>
              </a:ext>
            </a:extLst>
          </p:cNvPr>
          <p:cNvSpPr txBox="1"/>
          <p:nvPr/>
        </p:nvSpPr>
        <p:spPr>
          <a:xfrm>
            <a:off x="726994" y="978882"/>
            <a:ext cx="10732500" cy="3376374"/>
          </a:xfrm>
          <a:prstGeom prst="rect">
            <a:avLst/>
          </a:prstGeom>
          <a:noFill/>
        </p:spPr>
        <p:txBody>
          <a:bodyPr wrap="square" lIns="91440" tIns="45720" rIns="91440" bIns="45720" rtlCol="0" anchor="t">
            <a:spAutoFit/>
          </a:bodyPr>
          <a:lstStyle/>
          <a:p>
            <a:pPr>
              <a:lnSpc>
                <a:spcPct val="150000"/>
              </a:lnSpc>
            </a:pPr>
            <a:r>
              <a:rPr lang="fr-FR"/>
              <a:t>12. Apport de main-d'œuvre lors des pics de travail </a:t>
            </a:r>
          </a:p>
          <a:p>
            <a:pPr>
              <a:lnSpc>
                <a:spcPct val="150000"/>
              </a:lnSpc>
            </a:pPr>
            <a:r>
              <a:rPr lang="fr-FR"/>
              <a:t>13.Manque d'attractivité de métier d'éleveur de porcs (sauf en production différenciées : paille, plein air</a:t>
            </a:r>
          </a:p>
          <a:p>
            <a:pPr>
              <a:lnSpc>
                <a:spcPct val="150000"/>
              </a:lnSpc>
            </a:pPr>
            <a:r>
              <a:rPr lang="fr-FR"/>
              <a:t>14. Intérêt agronomique et économie de fertilisants de synthèse </a:t>
            </a:r>
          </a:p>
          <a:p>
            <a:pPr>
              <a:lnSpc>
                <a:spcPct val="150000"/>
              </a:lnSpc>
            </a:pPr>
            <a:r>
              <a:rPr lang="fr-FR"/>
              <a:t>15. Valorisation auprès des citoyens d'un élevage familial lié au sol </a:t>
            </a:r>
          </a:p>
          <a:p>
            <a:pPr>
              <a:lnSpc>
                <a:spcPct val="150000"/>
              </a:lnSpc>
            </a:pPr>
            <a:r>
              <a:rPr lang="fr-FR"/>
              <a:t>16. Concurrence de l'aviculture : investissement et opposition sociétale moindres</a:t>
            </a:r>
          </a:p>
          <a:p>
            <a:pPr>
              <a:lnSpc>
                <a:spcPct val="150000"/>
              </a:lnSpc>
            </a:pPr>
            <a:r>
              <a:rPr lang="fr-FR"/>
              <a:t>17. Différenciation et valeur ajoutée, plus que volumes produits </a:t>
            </a:r>
          </a:p>
          <a:p>
            <a:pPr>
              <a:lnSpc>
                <a:spcPct val="150000"/>
              </a:lnSpc>
            </a:pPr>
            <a:r>
              <a:rPr lang="fr-FR"/>
              <a:t>18. Potentiel de plus-values des démarches qualité : IGP Jambon de Bayonne, Label Rouge </a:t>
            </a:r>
          </a:p>
          <a:p>
            <a:pPr>
              <a:lnSpc>
                <a:spcPct val="150000"/>
              </a:lnSpc>
            </a:pPr>
            <a:r>
              <a:rPr lang="fr-FR"/>
              <a:t>19. Demande politique croissant d'approvisionnement local </a:t>
            </a:r>
          </a:p>
        </p:txBody>
      </p:sp>
      <p:sp>
        <p:nvSpPr>
          <p:cNvPr id="2" name="ZoneTexte 1">
            <a:extLst>
              <a:ext uri="{FF2B5EF4-FFF2-40B4-BE49-F238E27FC236}">
                <a16:creationId xmlns:a16="http://schemas.microsoft.com/office/drawing/2014/main" id="{21CE96B2-1D83-E977-472B-D4EF6314453F}"/>
              </a:ext>
            </a:extLst>
          </p:cNvPr>
          <p:cNvSpPr txBox="1"/>
          <p:nvPr/>
        </p:nvSpPr>
        <p:spPr>
          <a:xfrm>
            <a:off x="499672" y="27338"/>
            <a:ext cx="55963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Forces/Faiblesses et Opportunités/Menaces </a:t>
            </a:r>
          </a:p>
        </p:txBody>
      </p:sp>
      <p:graphicFrame>
        <p:nvGraphicFramePr>
          <p:cNvPr id="3" name="Tableau 2">
            <a:extLst>
              <a:ext uri="{FF2B5EF4-FFF2-40B4-BE49-F238E27FC236}">
                <a16:creationId xmlns:a16="http://schemas.microsoft.com/office/drawing/2014/main" id="{7C0DC357-FB19-B8CA-3375-EDBE78CF2945}"/>
              </a:ext>
            </a:extLst>
          </p:cNvPr>
          <p:cNvGraphicFramePr>
            <a:graphicFrameLocks noGrp="1"/>
          </p:cNvGraphicFramePr>
          <p:nvPr>
            <p:extLst>
              <p:ext uri="{D42A27DB-BD31-4B8C-83A1-F6EECF244321}">
                <p14:modId xmlns:p14="http://schemas.microsoft.com/office/powerpoint/2010/main" val="2201134453"/>
              </p:ext>
            </p:extLst>
          </p:nvPr>
        </p:nvGraphicFramePr>
        <p:xfrm>
          <a:off x="726995" y="4470794"/>
          <a:ext cx="10732500" cy="1729348"/>
        </p:xfrm>
        <a:graphic>
          <a:graphicData uri="http://schemas.openxmlformats.org/drawingml/2006/table">
            <a:tbl>
              <a:tblPr firstRow="1" bandRow="1">
                <a:tableStyleId>{5C22544A-7EE6-4342-B048-85BDC9FD1C3A}</a:tableStyleId>
              </a:tblPr>
              <a:tblGrid>
                <a:gridCol w="5361801">
                  <a:extLst>
                    <a:ext uri="{9D8B030D-6E8A-4147-A177-3AD203B41FA5}">
                      <a16:colId xmlns:a16="http://schemas.microsoft.com/office/drawing/2014/main" val="3853321373"/>
                    </a:ext>
                  </a:extLst>
                </a:gridCol>
                <a:gridCol w="5370699">
                  <a:extLst>
                    <a:ext uri="{9D8B030D-6E8A-4147-A177-3AD203B41FA5}">
                      <a16:colId xmlns:a16="http://schemas.microsoft.com/office/drawing/2014/main" val="2687379584"/>
                    </a:ext>
                  </a:extLst>
                </a:gridCol>
              </a:tblGrid>
              <a:tr h="372533">
                <a:tc>
                  <a:txBody>
                    <a:bodyPr/>
                    <a:lstStyle/>
                    <a:p>
                      <a:pPr algn="ctr"/>
                      <a:r>
                        <a:rPr lang="fr-FR"/>
                        <a:t>Forces </a:t>
                      </a:r>
                    </a:p>
                  </a:txBody>
                  <a:tcPr anchor="ctr">
                    <a:solidFill>
                      <a:schemeClr val="accent6"/>
                    </a:solidFill>
                  </a:tcPr>
                </a:tc>
                <a:tc>
                  <a:txBody>
                    <a:bodyPr/>
                    <a:lstStyle/>
                    <a:p>
                      <a:pPr algn="ctr"/>
                      <a:r>
                        <a:rPr lang="fr-FR"/>
                        <a:t>Faiblesses</a:t>
                      </a:r>
                    </a:p>
                  </a:txBody>
                  <a:tcPr anchor="ctr">
                    <a:solidFill>
                      <a:srgbClr val="FF0000"/>
                    </a:solidFill>
                  </a:tcPr>
                </a:tc>
                <a:extLst>
                  <a:ext uri="{0D108BD9-81ED-4DB2-BD59-A6C34878D82A}">
                    <a16:rowId xmlns:a16="http://schemas.microsoft.com/office/drawing/2014/main" val="4166600135"/>
                  </a:ext>
                </a:extLst>
              </a:tr>
              <a:tr h="489524">
                <a:tc>
                  <a:txBody>
                    <a:bodyPr/>
                    <a:lstStyle/>
                    <a:p>
                      <a:pPr lvl="0" algn="ctr">
                        <a:buNone/>
                      </a:pPr>
                      <a:endParaRPr lang="fr-FR" sz="1800" b="0" i="0" u="none" strike="noStrike" noProof="0">
                        <a:latin typeface="Aptos"/>
                      </a:endParaRPr>
                    </a:p>
                  </a:txBody>
                  <a:tcPr anchor="ctr">
                    <a:solidFill>
                      <a:schemeClr val="accent6">
                        <a:lumMod val="40000"/>
                        <a:lumOff val="60000"/>
                      </a:schemeClr>
                    </a:solidFill>
                  </a:tcPr>
                </a:tc>
                <a:tc>
                  <a:txBody>
                    <a:bodyPr/>
                    <a:lstStyle/>
                    <a:p>
                      <a:pPr algn="ctr"/>
                      <a:endParaRPr lang="fr-FR"/>
                    </a:p>
                  </a:txBody>
                  <a:tcPr anchor="ctr">
                    <a:solidFill>
                      <a:schemeClr val="accent2">
                        <a:lumMod val="40000"/>
                        <a:lumOff val="60000"/>
                      </a:schemeClr>
                    </a:solidFill>
                  </a:tcPr>
                </a:tc>
                <a:extLst>
                  <a:ext uri="{0D108BD9-81ED-4DB2-BD59-A6C34878D82A}">
                    <a16:rowId xmlns:a16="http://schemas.microsoft.com/office/drawing/2014/main" val="1149999852"/>
                  </a:ext>
                </a:extLst>
              </a:tr>
              <a:tr h="423333">
                <a:tc>
                  <a:txBody>
                    <a:bodyPr/>
                    <a:lstStyle/>
                    <a:p>
                      <a:pPr algn="ctr"/>
                      <a:r>
                        <a:rPr lang="fr-FR" b="1">
                          <a:solidFill>
                            <a:schemeClr val="bg1"/>
                          </a:solidFill>
                        </a:rPr>
                        <a:t>Opportunités </a:t>
                      </a:r>
                    </a:p>
                  </a:txBody>
                  <a:tcPr anchor="ctr">
                    <a:solidFill>
                      <a:schemeClr val="accent6"/>
                    </a:solidFill>
                  </a:tcPr>
                </a:tc>
                <a:tc>
                  <a:txBody>
                    <a:bodyPr/>
                    <a:lstStyle/>
                    <a:p>
                      <a:pPr algn="ctr"/>
                      <a:r>
                        <a:rPr lang="fr-FR" b="1">
                          <a:solidFill>
                            <a:schemeClr val="bg1"/>
                          </a:solidFill>
                        </a:rPr>
                        <a:t>Menaces</a:t>
                      </a:r>
                    </a:p>
                  </a:txBody>
                  <a:tcPr anchor="ctr">
                    <a:solidFill>
                      <a:srgbClr val="FF0000"/>
                    </a:solidFill>
                  </a:tcPr>
                </a:tc>
                <a:extLst>
                  <a:ext uri="{0D108BD9-81ED-4DB2-BD59-A6C34878D82A}">
                    <a16:rowId xmlns:a16="http://schemas.microsoft.com/office/drawing/2014/main" val="4195879658"/>
                  </a:ext>
                </a:extLst>
              </a:tr>
              <a:tr h="443958">
                <a:tc>
                  <a:txBody>
                    <a:bodyPr/>
                    <a:lstStyle/>
                    <a:p>
                      <a:endParaRPr lang="fr-FR"/>
                    </a:p>
                  </a:txBody>
                  <a:tcPr>
                    <a:solidFill>
                      <a:schemeClr val="accent6">
                        <a:lumMod val="40000"/>
                        <a:lumOff val="60000"/>
                      </a:schemeClr>
                    </a:solidFill>
                  </a:tcPr>
                </a:tc>
                <a:tc>
                  <a:txBody>
                    <a:bodyPr/>
                    <a:lstStyle/>
                    <a:p>
                      <a:endParaRPr lang="fr-FR"/>
                    </a:p>
                  </a:txBody>
                  <a:tcPr>
                    <a:solidFill>
                      <a:schemeClr val="accent2">
                        <a:lumMod val="40000"/>
                        <a:lumOff val="60000"/>
                      </a:schemeClr>
                    </a:solidFill>
                  </a:tcPr>
                </a:tc>
                <a:extLst>
                  <a:ext uri="{0D108BD9-81ED-4DB2-BD59-A6C34878D82A}">
                    <a16:rowId xmlns:a16="http://schemas.microsoft.com/office/drawing/2014/main" val="2745260397"/>
                  </a:ext>
                </a:extLst>
              </a:tr>
            </a:tbl>
          </a:graphicData>
        </a:graphic>
      </p:graphicFrame>
      <p:sp>
        <p:nvSpPr>
          <p:cNvPr id="10" name="ZoneTexte 9">
            <a:extLst>
              <a:ext uri="{FF2B5EF4-FFF2-40B4-BE49-F238E27FC236}">
                <a16:creationId xmlns:a16="http://schemas.microsoft.com/office/drawing/2014/main" id="{C4CB5AFB-B9DC-0D71-FA41-D074D05D3F68}"/>
              </a:ext>
            </a:extLst>
          </p:cNvPr>
          <p:cNvSpPr txBox="1"/>
          <p:nvPr/>
        </p:nvSpPr>
        <p:spPr>
          <a:xfrm>
            <a:off x="456152" y="648057"/>
            <a:ext cx="8684660" cy="400110"/>
          </a:xfrm>
          <a:prstGeom prst="rect">
            <a:avLst/>
          </a:prstGeom>
          <a:noFill/>
        </p:spPr>
        <p:txBody>
          <a:bodyPr wrap="square" lIns="91440" tIns="45720" rIns="91440" bIns="45720" rtlCol="0" anchor="t">
            <a:spAutoFit/>
          </a:bodyPr>
          <a:lstStyle/>
          <a:p>
            <a:r>
              <a:rPr lang="fr-FR" sz="2000" b="1"/>
              <a:t>Activité : </a:t>
            </a:r>
            <a:r>
              <a:rPr lang="fr-FR" sz="2000"/>
              <a:t>Replacer les étiquettes dans la bonne catégorie (3/3)</a:t>
            </a:r>
          </a:p>
        </p:txBody>
      </p:sp>
      <p:sp>
        <p:nvSpPr>
          <p:cNvPr id="8" name="Organigramme : Terminateur 7">
            <a:hlinkClick r:id="rId5" action="ppaction://hlinksldjump"/>
            <a:extLst>
              <a:ext uri="{FF2B5EF4-FFF2-40B4-BE49-F238E27FC236}">
                <a16:creationId xmlns:a16="http://schemas.microsoft.com/office/drawing/2014/main" id="{248832A1-3EA8-2103-DA7A-BAD921A91EE2}"/>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Flèche : pentagone 8">
            <a:hlinkClick r:id="rId6" action="ppaction://hlinksldjump"/>
            <a:extLst>
              <a:ext uri="{FF2B5EF4-FFF2-40B4-BE49-F238E27FC236}">
                <a16:creationId xmlns:a16="http://schemas.microsoft.com/office/drawing/2014/main" id="{159CDEF5-7EEE-9FCB-2C12-9B8297770DE3}"/>
              </a:ext>
            </a:extLst>
          </p:cNvPr>
          <p:cNvSpPr/>
          <p:nvPr/>
        </p:nvSpPr>
        <p:spPr>
          <a:xfrm>
            <a:off x="166822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Suivant (6/6)</a:t>
            </a:r>
          </a:p>
        </p:txBody>
      </p:sp>
      <p:sp>
        <p:nvSpPr>
          <p:cNvPr id="12" name="Flèche : pentagone 11">
            <a:hlinkClick r:id="rId7" action="ppaction://hlinksldjump"/>
            <a:extLst>
              <a:ext uri="{FF2B5EF4-FFF2-40B4-BE49-F238E27FC236}">
                <a16:creationId xmlns:a16="http://schemas.microsoft.com/office/drawing/2014/main" id="{72DAD7FF-7A0A-E680-74F1-E46B2078D5C5}"/>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(4/6)</a:t>
            </a:r>
          </a:p>
        </p:txBody>
      </p:sp>
      <p:sp>
        <p:nvSpPr>
          <p:cNvPr id="14" name="Organigramme : Multidocument 13">
            <a:hlinkClick r:id="rId8" action="ppaction://hlinksldjump"/>
            <a:extLst>
              <a:ext uri="{FF2B5EF4-FFF2-40B4-BE49-F238E27FC236}">
                <a16:creationId xmlns:a16="http://schemas.microsoft.com/office/drawing/2014/main" id="{78BA2748-7DC0-F0B6-DB82-974E50975084}"/>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17" name="ZoneTexte 16">
            <a:extLst>
              <a:ext uri="{FF2B5EF4-FFF2-40B4-BE49-F238E27FC236}">
                <a16:creationId xmlns:a16="http://schemas.microsoft.com/office/drawing/2014/main" id="{FEDE8A85-A7A3-318C-A66D-343267E4ADE8}"/>
              </a:ext>
            </a:extLst>
          </p:cNvPr>
          <p:cNvSpPr txBox="1"/>
          <p:nvPr/>
        </p:nvSpPr>
        <p:spPr>
          <a:xfrm>
            <a:off x="10049062" y="6408731"/>
            <a:ext cx="1568103" cy="276999"/>
          </a:xfrm>
          <a:prstGeom prst="rect">
            <a:avLst/>
          </a:prstGeom>
          <a:noFill/>
        </p:spPr>
        <p:txBody>
          <a:bodyPr wrap="square" rtlCol="0">
            <a:spAutoFit/>
          </a:bodyPr>
          <a:lstStyle/>
          <a:p>
            <a:r>
              <a:rPr lang="fr-FR" sz="1200" u="none" strike="noStrike">
                <a:effectLst/>
              </a:rPr>
              <a:t>(</a:t>
            </a:r>
            <a:r>
              <a:rPr lang="fr-FR" sz="1200" u="none" strike="noStrike" err="1">
                <a:effectLst/>
              </a:rPr>
              <a:t>Balouzat</a:t>
            </a:r>
            <a:r>
              <a:rPr lang="fr-FR" sz="1200" u="none" strike="noStrike">
                <a:effectLst/>
              </a:rPr>
              <a:t> </a:t>
            </a:r>
            <a:r>
              <a:rPr lang="fr-FR" sz="1200" i="1" u="none" strike="noStrike">
                <a:effectLst/>
              </a:rPr>
              <a:t>et al</a:t>
            </a:r>
            <a:r>
              <a:rPr lang="fr-FR" sz="1200" u="none" strike="noStrike">
                <a:effectLst/>
              </a:rPr>
              <a:t>, 2020)</a:t>
            </a:r>
            <a:endParaRPr lang="fr-FR" sz="1200"/>
          </a:p>
        </p:txBody>
      </p:sp>
    </p:spTree>
    <p:extLst>
      <p:ext uri="{BB962C8B-B14F-4D97-AF65-F5344CB8AC3E}">
        <p14:creationId xmlns:p14="http://schemas.microsoft.com/office/powerpoint/2010/main" val="6679611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DAC11-CA56-E57E-8245-C9B0861C3936}"/>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AE3BF23C-EFFB-23DE-029B-5B95144C0891}"/>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F6EEFEC3-15AF-0EB4-077F-6AAFDD4D6B35}"/>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id="{AA6987E9-2D61-FB70-F100-56E4732C175E}"/>
              </a:ext>
            </a:extLst>
          </p:cNvPr>
          <p:cNvGrpSpPr/>
          <p:nvPr/>
        </p:nvGrpSpPr>
        <p:grpSpPr>
          <a:xfrm>
            <a:off x="11569822" y="6273461"/>
            <a:ext cx="488535" cy="481318"/>
            <a:chOff x="11569822" y="6273461"/>
            <a:chExt cx="488535" cy="481318"/>
          </a:xfrm>
        </p:grpSpPr>
        <p:pic>
          <p:nvPicPr>
            <p:cNvPr id="5" name="Graphique 64" descr="Notes Post-it avec un remplissage uni">
              <a:extLst>
                <a:ext uri="{FF2B5EF4-FFF2-40B4-BE49-F238E27FC236}">
                  <a16:creationId xmlns:a16="http://schemas.microsoft.com/office/drawing/2014/main" id="{F9686ABC-99A5-7BAD-78BF-C69A6E4235E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1603519" y="6274305"/>
              <a:ext cx="447112" cy="475549"/>
            </a:xfrm>
            <a:prstGeom prst="rect">
              <a:avLst/>
            </a:prstGeom>
          </p:spPr>
        </p:pic>
        <p:sp>
          <p:nvSpPr>
            <p:cNvPr id="11" name="Ellipse 10">
              <a:hlinkClick r:id="rId4" action="ppaction://hlinksldjump"/>
              <a:extLst>
                <a:ext uri="{FF2B5EF4-FFF2-40B4-BE49-F238E27FC236}">
                  <a16:creationId xmlns:a16="http://schemas.microsoft.com/office/drawing/2014/main" id="{7B76B200-EFA6-1485-FA4D-1D32A9A6F70A}"/>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23" name="Groupe 22">
            <a:extLst>
              <a:ext uri="{FF2B5EF4-FFF2-40B4-BE49-F238E27FC236}">
                <a16:creationId xmlns:a16="http://schemas.microsoft.com/office/drawing/2014/main" id="{A110854C-4E3C-9A88-5903-CE40DF504F97}"/>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C5E1FB21-C976-2A72-63C8-FC04E2AB31E9}"/>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9B99601F-2989-09A7-6F64-D47204B0C995}"/>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823AE32F-26A9-FEEC-336C-7795D9D97F1C}"/>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114F8260-F618-5B75-BFF5-EDFF1561B24E}"/>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121674B6-54D9-5F9F-17A2-1CE281B7DDAD}"/>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920DDEA1-9E76-61C6-01BD-8656B98DA8A7}"/>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66D28412-53A4-FDE1-1C85-4E38B3EE6A1A}"/>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graphicFrame>
        <p:nvGraphicFramePr>
          <p:cNvPr id="17" name="Tableau 16">
            <a:extLst>
              <a:ext uri="{FF2B5EF4-FFF2-40B4-BE49-F238E27FC236}">
                <a16:creationId xmlns:a16="http://schemas.microsoft.com/office/drawing/2014/main" id="{804A1FAD-655A-874A-3408-752F3B31F3B1}"/>
              </a:ext>
            </a:extLst>
          </p:cNvPr>
          <p:cNvGraphicFramePr>
            <a:graphicFrameLocks noGrp="1"/>
          </p:cNvGraphicFramePr>
          <p:nvPr>
            <p:extLst>
              <p:ext uri="{D42A27DB-BD31-4B8C-83A1-F6EECF244321}">
                <p14:modId xmlns:p14="http://schemas.microsoft.com/office/powerpoint/2010/main" val="644788880"/>
              </p:ext>
            </p:extLst>
          </p:nvPr>
        </p:nvGraphicFramePr>
        <p:xfrm>
          <a:off x="673809" y="1628676"/>
          <a:ext cx="10847504" cy="4581267"/>
        </p:xfrm>
        <a:graphic>
          <a:graphicData uri="http://schemas.openxmlformats.org/drawingml/2006/table">
            <a:tbl>
              <a:tblPr firstRow="1" bandRow="1">
                <a:tableStyleId>{5C22544A-7EE6-4342-B048-85BDC9FD1C3A}</a:tableStyleId>
              </a:tblPr>
              <a:tblGrid>
                <a:gridCol w="5411107">
                  <a:extLst>
                    <a:ext uri="{9D8B030D-6E8A-4147-A177-3AD203B41FA5}">
                      <a16:colId xmlns:a16="http://schemas.microsoft.com/office/drawing/2014/main" val="3853321373"/>
                    </a:ext>
                  </a:extLst>
                </a:gridCol>
                <a:gridCol w="5436397">
                  <a:extLst>
                    <a:ext uri="{9D8B030D-6E8A-4147-A177-3AD203B41FA5}">
                      <a16:colId xmlns:a16="http://schemas.microsoft.com/office/drawing/2014/main" val="2687379584"/>
                    </a:ext>
                  </a:extLst>
                </a:gridCol>
              </a:tblGrid>
              <a:tr h="355600">
                <a:tc>
                  <a:txBody>
                    <a:bodyPr/>
                    <a:lstStyle/>
                    <a:p>
                      <a:pPr algn="ctr"/>
                      <a:r>
                        <a:rPr lang="fr-FR"/>
                        <a:t>Forces </a:t>
                      </a:r>
                    </a:p>
                  </a:txBody>
                  <a:tcPr anchor="ctr">
                    <a:solidFill>
                      <a:schemeClr val="accent6"/>
                    </a:solidFill>
                  </a:tcPr>
                </a:tc>
                <a:tc>
                  <a:txBody>
                    <a:bodyPr/>
                    <a:lstStyle/>
                    <a:p>
                      <a:pPr algn="ctr"/>
                      <a:r>
                        <a:rPr lang="fr-FR"/>
                        <a:t>Faiblesses</a:t>
                      </a:r>
                    </a:p>
                  </a:txBody>
                  <a:tcPr anchor="ctr">
                    <a:solidFill>
                      <a:srgbClr val="FF0000"/>
                    </a:solidFill>
                  </a:tcPr>
                </a:tc>
                <a:extLst>
                  <a:ext uri="{0D108BD9-81ED-4DB2-BD59-A6C34878D82A}">
                    <a16:rowId xmlns:a16="http://schemas.microsoft.com/office/drawing/2014/main" val="4166600135"/>
                  </a:ext>
                </a:extLst>
              </a:tr>
              <a:tr h="10427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12. Apport de main-d'œuvre lors des pics de travail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t>14. Intérêt agronomique et économie de fertilisants de synthèse </a:t>
                      </a:r>
                    </a:p>
                  </a:txBody>
                  <a:tcPr anchor="ctr">
                    <a:solidFill>
                      <a:schemeClr val="accent6">
                        <a:lumMod val="40000"/>
                        <a:lumOff val="60000"/>
                      </a:schemeClr>
                    </a:solidFill>
                  </a:tcPr>
                </a:tc>
                <a:tc>
                  <a:txBody>
                    <a:bodyPr/>
                    <a:lstStyle/>
                    <a:p>
                      <a:endParaRPr lang="fr-FR"/>
                    </a:p>
                  </a:txBody>
                  <a:tcPr anchor="ctr">
                    <a:solidFill>
                      <a:schemeClr val="accent2">
                        <a:lumMod val="40000"/>
                        <a:lumOff val="60000"/>
                      </a:schemeClr>
                    </a:solidFill>
                  </a:tcPr>
                </a:tc>
                <a:extLst>
                  <a:ext uri="{0D108BD9-81ED-4DB2-BD59-A6C34878D82A}">
                    <a16:rowId xmlns:a16="http://schemas.microsoft.com/office/drawing/2014/main" val="1149999852"/>
                  </a:ext>
                </a:extLst>
              </a:tr>
              <a:tr h="465666">
                <a:tc>
                  <a:txBody>
                    <a:bodyPr/>
                    <a:lstStyle/>
                    <a:p>
                      <a:pPr algn="ctr"/>
                      <a:r>
                        <a:rPr lang="fr-FR" b="1">
                          <a:solidFill>
                            <a:schemeClr val="bg1"/>
                          </a:solidFill>
                        </a:rPr>
                        <a:t>Opportunités </a:t>
                      </a:r>
                    </a:p>
                  </a:txBody>
                  <a:tcPr anchor="ctr">
                    <a:solidFill>
                      <a:schemeClr val="accent6"/>
                    </a:solidFill>
                  </a:tcPr>
                </a:tc>
                <a:tc>
                  <a:txBody>
                    <a:bodyPr/>
                    <a:lstStyle/>
                    <a:p>
                      <a:pPr algn="ctr"/>
                      <a:r>
                        <a:rPr lang="fr-FR" b="1">
                          <a:solidFill>
                            <a:schemeClr val="bg1"/>
                          </a:solidFill>
                        </a:rPr>
                        <a:t>Menaces</a:t>
                      </a:r>
                    </a:p>
                  </a:txBody>
                  <a:tcPr anchor="ctr">
                    <a:solidFill>
                      <a:srgbClr val="FF0000"/>
                    </a:solidFill>
                  </a:tcPr>
                </a:tc>
                <a:extLst>
                  <a:ext uri="{0D108BD9-81ED-4DB2-BD59-A6C34878D82A}">
                    <a16:rowId xmlns:a16="http://schemas.microsoft.com/office/drawing/2014/main" val="4195879658"/>
                  </a:ext>
                </a:extLst>
              </a:tr>
              <a:tr h="2707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15. Valorisation auprès des citoyens d'un élevage familial lié au sol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t>17. Différenciation et valeur ajoutée, plus que volumes produits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t>18. Potentiel de plus-values des démarches qualité : IGP Jambon de Bayonne, Label Rouge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t>19. Demande politique croissant d'approvisionnement local </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t>13.Manque d'attractivité de métier d'éleveur de porcs (sauf en production différenciées : paille, plein air)</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t>16. Concurrence de l'aviculture : investissement et opposition sociétale moindres</a:t>
                      </a:r>
                    </a:p>
                  </a:txBody>
                  <a:tcPr anchor="ctr">
                    <a:solidFill>
                      <a:schemeClr val="accent2">
                        <a:lumMod val="40000"/>
                        <a:lumOff val="60000"/>
                      </a:schemeClr>
                    </a:solidFill>
                  </a:tcPr>
                </a:tc>
                <a:extLst>
                  <a:ext uri="{0D108BD9-81ED-4DB2-BD59-A6C34878D82A}">
                    <a16:rowId xmlns:a16="http://schemas.microsoft.com/office/drawing/2014/main" val="2745260397"/>
                  </a:ext>
                </a:extLst>
              </a:tr>
            </a:tbl>
          </a:graphicData>
        </a:graphic>
      </p:graphicFrame>
      <p:sp>
        <p:nvSpPr>
          <p:cNvPr id="2" name="ZoneTexte 1">
            <a:extLst>
              <a:ext uri="{FF2B5EF4-FFF2-40B4-BE49-F238E27FC236}">
                <a16:creationId xmlns:a16="http://schemas.microsoft.com/office/drawing/2014/main" id="{A8198941-A054-8719-548F-731084462820}"/>
              </a:ext>
            </a:extLst>
          </p:cNvPr>
          <p:cNvSpPr txBox="1"/>
          <p:nvPr/>
        </p:nvSpPr>
        <p:spPr>
          <a:xfrm>
            <a:off x="499672" y="27338"/>
            <a:ext cx="65259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Mixité : Forces/Faiblesses et Opportunités/Menaces – REPONSE</a:t>
            </a:r>
          </a:p>
        </p:txBody>
      </p:sp>
      <p:sp>
        <p:nvSpPr>
          <p:cNvPr id="10" name="ZoneTexte 9">
            <a:extLst>
              <a:ext uri="{FF2B5EF4-FFF2-40B4-BE49-F238E27FC236}">
                <a16:creationId xmlns:a16="http://schemas.microsoft.com/office/drawing/2014/main" id="{C39F680D-409F-1E2A-74FE-15B48BC37535}"/>
              </a:ext>
            </a:extLst>
          </p:cNvPr>
          <p:cNvSpPr txBox="1"/>
          <p:nvPr/>
        </p:nvSpPr>
        <p:spPr>
          <a:xfrm>
            <a:off x="456152" y="648057"/>
            <a:ext cx="8684660" cy="400110"/>
          </a:xfrm>
          <a:prstGeom prst="rect">
            <a:avLst/>
          </a:prstGeom>
          <a:noFill/>
        </p:spPr>
        <p:txBody>
          <a:bodyPr wrap="square" lIns="91440" tIns="45720" rIns="91440" bIns="45720" rtlCol="0" anchor="t">
            <a:spAutoFit/>
          </a:bodyPr>
          <a:lstStyle/>
          <a:p>
            <a:r>
              <a:rPr lang="fr-FR" sz="2000" b="1"/>
              <a:t>Activité : </a:t>
            </a:r>
            <a:r>
              <a:rPr lang="fr-FR" sz="2000"/>
              <a:t>Replacer les étiquettes dans la bonne catégorie (3/3)</a:t>
            </a:r>
          </a:p>
        </p:txBody>
      </p:sp>
      <p:sp>
        <p:nvSpPr>
          <p:cNvPr id="3" name="Organigramme : Terminateur 2">
            <a:hlinkClick r:id="rId5" action="ppaction://hlinksldjump"/>
            <a:extLst>
              <a:ext uri="{FF2B5EF4-FFF2-40B4-BE49-F238E27FC236}">
                <a16:creationId xmlns:a16="http://schemas.microsoft.com/office/drawing/2014/main" id="{CC997FA9-037B-C401-16B1-DE8766869978}"/>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Flèche : pentagone 8">
            <a:hlinkClick r:id="rId6" action="ppaction://hlinksldjump"/>
            <a:extLst>
              <a:ext uri="{FF2B5EF4-FFF2-40B4-BE49-F238E27FC236}">
                <a16:creationId xmlns:a16="http://schemas.microsoft.com/office/drawing/2014/main" id="{E1EA6969-DED4-1AA6-D524-6CFB0DBFB708}"/>
              </a:ext>
            </a:extLst>
          </p:cNvPr>
          <p:cNvSpPr/>
          <p:nvPr/>
        </p:nvSpPr>
        <p:spPr>
          <a:xfrm flipH="1">
            <a:off x="85971" y="634974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(5/6)</a:t>
            </a:r>
          </a:p>
        </p:txBody>
      </p:sp>
      <p:sp>
        <p:nvSpPr>
          <p:cNvPr id="12" name="Organigramme : Multidocument 11">
            <a:hlinkClick r:id="rId7" action="ppaction://hlinksldjump"/>
            <a:extLst>
              <a:ext uri="{FF2B5EF4-FFF2-40B4-BE49-F238E27FC236}">
                <a16:creationId xmlns:a16="http://schemas.microsoft.com/office/drawing/2014/main" id="{17423268-4E00-026B-BA33-ABF115BB5B7E}"/>
              </a:ext>
            </a:extLst>
          </p:cNvPr>
          <p:cNvSpPr/>
          <p:nvPr/>
        </p:nvSpPr>
        <p:spPr>
          <a:xfrm>
            <a:off x="1175849"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8" name="ZoneTexte 7">
            <a:extLst>
              <a:ext uri="{FF2B5EF4-FFF2-40B4-BE49-F238E27FC236}">
                <a16:creationId xmlns:a16="http://schemas.microsoft.com/office/drawing/2014/main" id="{16E8D017-F598-43AA-F6F1-4053B25C52D5}"/>
              </a:ext>
            </a:extLst>
          </p:cNvPr>
          <p:cNvSpPr txBox="1"/>
          <p:nvPr/>
        </p:nvSpPr>
        <p:spPr>
          <a:xfrm>
            <a:off x="10049062" y="6408731"/>
            <a:ext cx="1568103" cy="276999"/>
          </a:xfrm>
          <a:prstGeom prst="rect">
            <a:avLst/>
          </a:prstGeom>
          <a:noFill/>
        </p:spPr>
        <p:txBody>
          <a:bodyPr wrap="square" rtlCol="0">
            <a:spAutoFit/>
          </a:bodyPr>
          <a:lstStyle/>
          <a:p>
            <a:r>
              <a:rPr lang="fr-FR" sz="1200" u="none" strike="noStrike">
                <a:effectLst/>
              </a:rPr>
              <a:t>(</a:t>
            </a:r>
            <a:r>
              <a:rPr lang="fr-FR" sz="1200" u="none" strike="noStrike" err="1">
                <a:effectLst/>
              </a:rPr>
              <a:t>Balouzat</a:t>
            </a:r>
            <a:r>
              <a:rPr lang="fr-FR" sz="1200" u="none" strike="noStrike">
                <a:effectLst/>
              </a:rPr>
              <a:t> </a:t>
            </a:r>
            <a:r>
              <a:rPr lang="fr-FR" sz="1200" i="1" u="none" strike="noStrike">
                <a:effectLst/>
              </a:rPr>
              <a:t>et al</a:t>
            </a:r>
            <a:r>
              <a:rPr lang="fr-FR" sz="1200" u="none" strike="noStrike">
                <a:effectLst/>
              </a:rPr>
              <a:t>, 2020)</a:t>
            </a:r>
            <a:endParaRPr lang="fr-FR" sz="1200"/>
          </a:p>
        </p:txBody>
      </p:sp>
    </p:spTree>
    <p:extLst>
      <p:ext uri="{BB962C8B-B14F-4D97-AF65-F5344CB8AC3E}">
        <p14:creationId xmlns:p14="http://schemas.microsoft.com/office/powerpoint/2010/main" val="2357127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109B8-6341-381F-EA85-CF340E2EC40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724192D-844A-0CB3-225C-83796169D4D7}"/>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E371B51-0607-106E-075C-833B7D1AD64B}"/>
              </a:ext>
            </a:extLst>
          </p:cNvPr>
          <p:cNvSpPr txBox="1"/>
          <p:nvPr/>
        </p:nvSpPr>
        <p:spPr>
          <a:xfrm>
            <a:off x="499672" y="27338"/>
            <a:ext cx="511973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LISTE DES ACTIVITÉS – Filière locale</a:t>
            </a:r>
            <a:endParaRPr lang="fr-FR" b="1">
              <a:solidFill>
                <a:schemeClr val="bg1"/>
              </a:solidFill>
            </a:endParaRPr>
          </a:p>
        </p:txBody>
      </p:sp>
      <p:sp>
        <p:nvSpPr>
          <p:cNvPr id="19" name="Flèche : pentagone 18">
            <a:extLst>
              <a:ext uri="{FF2B5EF4-FFF2-40B4-BE49-F238E27FC236}">
                <a16:creationId xmlns:a16="http://schemas.microsoft.com/office/drawing/2014/main" id="{056F6D1A-6CE7-F200-6EA7-6C640CD4C05A}"/>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Multidocument 3">
            <a:hlinkClick r:id="rId2" action="ppaction://hlinksldjump"/>
            <a:extLst>
              <a:ext uri="{FF2B5EF4-FFF2-40B4-BE49-F238E27FC236}">
                <a16:creationId xmlns:a16="http://schemas.microsoft.com/office/drawing/2014/main" id="{5DF8DEF5-7826-AE8E-80EC-53392BAF7095}"/>
              </a:ext>
            </a:extLst>
          </p:cNvPr>
          <p:cNvSpPr/>
          <p:nvPr/>
        </p:nvSpPr>
        <p:spPr>
          <a:xfrm>
            <a:off x="7270867" y="2514600"/>
            <a:ext cx="2876203" cy="1828800"/>
          </a:xfrm>
          <a:prstGeom prst="flowChartMulti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i="1"/>
              <a:t>Activité :</a:t>
            </a:r>
          </a:p>
          <a:p>
            <a:pPr algn="ctr"/>
            <a:r>
              <a:rPr lang="fr-FR" sz="1600"/>
              <a:t>Données chiffrées </a:t>
            </a:r>
          </a:p>
          <a:p>
            <a:pPr algn="ctr"/>
            <a:r>
              <a:rPr lang="fr-FR" sz="1600"/>
              <a:t>sur la filière</a:t>
            </a:r>
          </a:p>
        </p:txBody>
      </p:sp>
      <p:sp>
        <p:nvSpPr>
          <p:cNvPr id="7" name="Organigramme : Multidocument 6">
            <a:hlinkClick r:id="rId3" action="ppaction://hlinksldjump"/>
            <a:extLst>
              <a:ext uri="{FF2B5EF4-FFF2-40B4-BE49-F238E27FC236}">
                <a16:creationId xmlns:a16="http://schemas.microsoft.com/office/drawing/2014/main" id="{93EC5A7B-5EBE-D948-2745-B3EF31E0D9FE}"/>
              </a:ext>
            </a:extLst>
          </p:cNvPr>
          <p:cNvSpPr/>
          <p:nvPr/>
        </p:nvSpPr>
        <p:spPr>
          <a:xfrm>
            <a:off x="2044930" y="2514600"/>
            <a:ext cx="2876203" cy="1828800"/>
          </a:xfrm>
          <a:prstGeom prst="flowChartMultidocumen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i="1"/>
              <a:t>Vidéo interactive :</a:t>
            </a:r>
          </a:p>
          <a:p>
            <a:pPr algn="ctr"/>
            <a:r>
              <a:rPr lang="fr-FR" sz="1600"/>
              <a:t>Quel avenir pour le porc dans le Massif central ?</a:t>
            </a:r>
          </a:p>
        </p:txBody>
      </p:sp>
      <p:grpSp>
        <p:nvGrpSpPr>
          <p:cNvPr id="8" name="Groupe 7">
            <a:extLst>
              <a:ext uri="{FF2B5EF4-FFF2-40B4-BE49-F238E27FC236}">
                <a16:creationId xmlns:a16="http://schemas.microsoft.com/office/drawing/2014/main" id="{769336D0-3EFA-2CF1-26A2-EAF62BA223D2}"/>
              </a:ext>
            </a:extLst>
          </p:cNvPr>
          <p:cNvGrpSpPr/>
          <p:nvPr/>
        </p:nvGrpSpPr>
        <p:grpSpPr>
          <a:xfrm>
            <a:off x="8264577" y="91614"/>
            <a:ext cx="2087235" cy="235697"/>
            <a:chOff x="2464028" y="4949423"/>
            <a:chExt cx="2087235" cy="235697"/>
          </a:xfrm>
        </p:grpSpPr>
        <p:sp>
          <p:nvSpPr>
            <p:cNvPr id="9" name="Hexagone 8">
              <a:extLst>
                <a:ext uri="{FF2B5EF4-FFF2-40B4-BE49-F238E27FC236}">
                  <a16:creationId xmlns:a16="http://schemas.microsoft.com/office/drawing/2014/main" id="{6DE8866E-282F-7D1C-FB1C-EEED56E3A490}"/>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0" name="Hexagone 9">
              <a:extLst>
                <a:ext uri="{FF2B5EF4-FFF2-40B4-BE49-F238E27FC236}">
                  <a16:creationId xmlns:a16="http://schemas.microsoft.com/office/drawing/2014/main" id="{0A848E3C-6BD1-F8E0-D64A-BF49B4F8CBD3}"/>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1" name="Hexagone 10">
              <a:extLst>
                <a:ext uri="{FF2B5EF4-FFF2-40B4-BE49-F238E27FC236}">
                  <a16:creationId xmlns:a16="http://schemas.microsoft.com/office/drawing/2014/main" id="{9DAF6AC2-6E60-305F-95FD-B46787B7146D}"/>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2" name="Hexagone 11">
              <a:extLst>
                <a:ext uri="{FF2B5EF4-FFF2-40B4-BE49-F238E27FC236}">
                  <a16:creationId xmlns:a16="http://schemas.microsoft.com/office/drawing/2014/main" id="{1C799FC5-8095-803A-ECEE-676C1B003031}"/>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3" name="Hexagone 12">
              <a:extLst>
                <a:ext uri="{FF2B5EF4-FFF2-40B4-BE49-F238E27FC236}">
                  <a16:creationId xmlns:a16="http://schemas.microsoft.com/office/drawing/2014/main" id="{BD1C306E-88ED-60E2-FA39-E68ED65AFB4D}"/>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4" name="Hexagone 13">
              <a:extLst>
                <a:ext uri="{FF2B5EF4-FFF2-40B4-BE49-F238E27FC236}">
                  <a16:creationId xmlns:a16="http://schemas.microsoft.com/office/drawing/2014/main" id="{225A5C75-3121-8B43-65D4-52795A436741}"/>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E86978EB-68F1-1D35-785A-BA4AF57C58C3}"/>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6" name="Organigramme : Terminateur 15">
            <a:hlinkClick r:id="rId4" action="ppaction://hlinksldjump"/>
            <a:extLst>
              <a:ext uri="{FF2B5EF4-FFF2-40B4-BE49-F238E27FC236}">
                <a16:creationId xmlns:a16="http://schemas.microsoft.com/office/drawing/2014/main" id="{848700E8-1FAE-1554-048D-862DFD6BD11F}"/>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Tree>
    <p:extLst>
      <p:ext uri="{BB962C8B-B14F-4D97-AF65-F5344CB8AC3E}">
        <p14:creationId xmlns:p14="http://schemas.microsoft.com/office/powerpoint/2010/main" val="25459781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6F7FC1-1F94-38F1-D632-E2F0482EB99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A8745CE1-3D80-5AED-EE08-9CF06AC3F139}"/>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B39C9393-FEDC-E025-2939-B2BE87E40C7C}"/>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4BF6085F-E39C-11F4-A64B-A0F731CBB4B5}"/>
              </a:ext>
            </a:extLst>
          </p:cNvPr>
          <p:cNvSpPr txBox="1"/>
          <p:nvPr/>
        </p:nvSpPr>
        <p:spPr>
          <a:xfrm>
            <a:off x="499672" y="27338"/>
            <a:ext cx="38880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Filière locale</a:t>
            </a:r>
          </a:p>
        </p:txBody>
      </p:sp>
      <p:grpSp>
        <p:nvGrpSpPr>
          <p:cNvPr id="4" name="Groupe 3">
            <a:extLst>
              <a:ext uri="{FF2B5EF4-FFF2-40B4-BE49-F238E27FC236}">
                <a16:creationId xmlns:a16="http://schemas.microsoft.com/office/drawing/2014/main" id="{82789199-22BC-EDF7-EE1F-26C4F7452DE9}"/>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3" action="ppaction://hlinksldjump"/>
              <a:extLst>
                <a:ext uri="{FF2B5EF4-FFF2-40B4-BE49-F238E27FC236}">
                  <a16:creationId xmlns:a16="http://schemas.microsoft.com/office/drawing/2014/main" id="{529211F9-D453-C698-3DB8-BF1580E8551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6B04DACB-47C9-FF04-2E48-74C4CAE6D7AF}"/>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pic>
        <p:nvPicPr>
          <p:cNvPr id="14" name="Graphique 13" descr="Présentation avec multimédia avec un remplissage uni">
            <a:extLst>
              <a:ext uri="{FF2B5EF4-FFF2-40B4-BE49-F238E27FC236}">
                <a16:creationId xmlns:a16="http://schemas.microsoft.com/office/drawing/2014/main" id="{E0278F0A-B8FF-B9E8-AE7D-49B40431BE8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80700" y="1436468"/>
            <a:ext cx="914400" cy="914400"/>
          </a:xfrm>
          <a:prstGeom prst="rect">
            <a:avLst/>
          </a:prstGeom>
        </p:spPr>
      </p:pic>
      <p:sp>
        <p:nvSpPr>
          <p:cNvPr id="18" name="ZoneTexte 17">
            <a:extLst>
              <a:ext uri="{FF2B5EF4-FFF2-40B4-BE49-F238E27FC236}">
                <a16:creationId xmlns:a16="http://schemas.microsoft.com/office/drawing/2014/main" id="{9A601E77-9D00-8636-BA80-0208A8CA6BB9}"/>
              </a:ext>
            </a:extLst>
          </p:cNvPr>
          <p:cNvSpPr txBox="1"/>
          <p:nvPr/>
        </p:nvSpPr>
        <p:spPr>
          <a:xfrm>
            <a:off x="2464028" y="1440376"/>
            <a:ext cx="8684660" cy="892552"/>
          </a:xfrm>
          <a:prstGeom prst="rect">
            <a:avLst/>
          </a:prstGeom>
          <a:noFill/>
        </p:spPr>
        <p:txBody>
          <a:bodyPr wrap="square" rtlCol="0">
            <a:spAutoFit/>
          </a:bodyPr>
          <a:lstStyle/>
          <a:p>
            <a:r>
              <a:rPr lang="fr-FR" sz="2000"/>
              <a:t>Vidéo interactive sur la « </a:t>
            </a:r>
            <a:r>
              <a:rPr lang="fr-FR" sz="2000" b="1"/>
              <a:t>Quel avenir pour le porc dans le Massif central ? </a:t>
            </a:r>
            <a:r>
              <a:rPr lang="fr-FR" sz="2000"/>
              <a:t>»</a:t>
            </a:r>
          </a:p>
          <a:p>
            <a:r>
              <a:rPr lang="fr-FR" sz="2000">
                <a:hlinkClick r:id="rId8"/>
              </a:rPr>
              <a:t>https://ladigitale.dev/digiquiz/q/67892bf10fcb5</a:t>
            </a:r>
          </a:p>
          <a:p>
            <a:r>
              <a:rPr lang="fr-FR" sz="1200" i="1"/>
              <a:t>Modifiée d’après la ressource </a:t>
            </a:r>
            <a:r>
              <a:rPr lang="fr-FR" sz="1200" i="1" err="1"/>
              <a:t>Aporthe</a:t>
            </a:r>
            <a:r>
              <a:rPr lang="fr-FR" sz="1200" i="1"/>
              <a:t>, 2021c</a:t>
            </a:r>
          </a:p>
        </p:txBody>
      </p:sp>
      <p:grpSp>
        <p:nvGrpSpPr>
          <p:cNvPr id="23" name="Groupe 22">
            <a:extLst>
              <a:ext uri="{FF2B5EF4-FFF2-40B4-BE49-F238E27FC236}">
                <a16:creationId xmlns:a16="http://schemas.microsoft.com/office/drawing/2014/main" id="{C471AAE1-6803-8C94-1BF3-0072E8EBEB3C}"/>
              </a:ext>
            </a:extLst>
          </p:cNvPr>
          <p:cNvGrpSpPr/>
          <p:nvPr/>
        </p:nvGrpSpPr>
        <p:grpSpPr>
          <a:xfrm>
            <a:off x="8264577" y="91614"/>
            <a:ext cx="2087235" cy="235697"/>
            <a:chOff x="2464028" y="4949423"/>
            <a:chExt cx="2087235" cy="235697"/>
          </a:xfrm>
        </p:grpSpPr>
        <p:sp>
          <p:nvSpPr>
            <p:cNvPr id="13" name="Hexagone 12">
              <a:extLst>
                <a:ext uri="{FF2B5EF4-FFF2-40B4-BE49-F238E27FC236}">
                  <a16:creationId xmlns:a16="http://schemas.microsoft.com/office/drawing/2014/main" id="{DE871612-C9A3-AC28-AC7C-854C75A4B487}"/>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908D06BA-7E32-FDCA-A716-136969E8C9B5}"/>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D56138DD-F183-AD3C-5314-DCA16914C63B}"/>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9" name="Hexagone 18">
              <a:extLst>
                <a:ext uri="{FF2B5EF4-FFF2-40B4-BE49-F238E27FC236}">
                  <a16:creationId xmlns:a16="http://schemas.microsoft.com/office/drawing/2014/main" id="{55CE3C37-E4C7-04A0-BD06-0905E6C58F88}"/>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0" name="Hexagone 19">
              <a:extLst>
                <a:ext uri="{FF2B5EF4-FFF2-40B4-BE49-F238E27FC236}">
                  <a16:creationId xmlns:a16="http://schemas.microsoft.com/office/drawing/2014/main" id="{0A8565C2-F025-E2CE-10D5-C66F43B7E6E9}"/>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D41DD65C-00A2-B14E-75D3-AC253577E7AA}"/>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7C4F7EEE-BDE7-BE5E-C975-6B7E06743DAF}"/>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grpSp>
        <p:nvGrpSpPr>
          <p:cNvPr id="2" name="Groupe 1">
            <a:extLst>
              <a:ext uri="{FF2B5EF4-FFF2-40B4-BE49-F238E27FC236}">
                <a16:creationId xmlns:a16="http://schemas.microsoft.com/office/drawing/2014/main" id="{484F165B-7C56-E151-E3CC-0C1D5D0123A8}"/>
              </a:ext>
            </a:extLst>
          </p:cNvPr>
          <p:cNvGrpSpPr/>
          <p:nvPr/>
        </p:nvGrpSpPr>
        <p:grpSpPr>
          <a:xfrm>
            <a:off x="2464028" y="2506839"/>
            <a:ext cx="501554" cy="485232"/>
            <a:chOff x="8440623" y="5670614"/>
            <a:chExt cx="501554" cy="485232"/>
          </a:xfrm>
        </p:grpSpPr>
        <p:sp>
          <p:nvSpPr>
            <p:cNvPr id="3" name="Ellipse 2">
              <a:extLst>
                <a:ext uri="{FF2B5EF4-FFF2-40B4-BE49-F238E27FC236}">
                  <a16:creationId xmlns:a16="http://schemas.microsoft.com/office/drawing/2014/main" id="{F1996EDB-4203-A196-174F-AF5149BB0E27}"/>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10" name="Graphique 9" descr="Santé mentale avec un remplissage uni">
              <a:extLst>
                <a:ext uri="{FF2B5EF4-FFF2-40B4-BE49-F238E27FC236}">
                  <a16:creationId xmlns:a16="http://schemas.microsoft.com/office/drawing/2014/main" id="{E2E7BB80-EF14-9FBE-829D-968D8077BC2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462779" y="5676448"/>
              <a:ext cx="479398" cy="479398"/>
            </a:xfrm>
            <a:prstGeom prst="rect">
              <a:avLst/>
            </a:prstGeom>
          </p:spPr>
        </p:pic>
      </p:grpSp>
      <p:sp>
        <p:nvSpPr>
          <p:cNvPr id="12" name="ZoneTexte 11">
            <a:extLst>
              <a:ext uri="{FF2B5EF4-FFF2-40B4-BE49-F238E27FC236}">
                <a16:creationId xmlns:a16="http://schemas.microsoft.com/office/drawing/2014/main" id="{BCBDD865-2651-CC65-A2BC-A09CFC289078}"/>
              </a:ext>
            </a:extLst>
          </p:cNvPr>
          <p:cNvSpPr txBox="1"/>
          <p:nvPr/>
        </p:nvSpPr>
        <p:spPr>
          <a:xfrm>
            <a:off x="3002974" y="2506839"/>
            <a:ext cx="7776786" cy="523220"/>
          </a:xfrm>
          <a:prstGeom prst="rect">
            <a:avLst/>
          </a:prstGeom>
          <a:noFill/>
        </p:spPr>
        <p:txBody>
          <a:bodyPr wrap="square" lIns="91440" tIns="45720" rIns="91440" bIns="45720" rtlCol="0" anchor="t">
            <a:spAutoFit/>
          </a:bodyPr>
          <a:lstStyle/>
          <a:p>
            <a:r>
              <a:rPr lang="fr-FR" sz="1400" i="1">
                <a:effectLst/>
              </a:rPr>
              <a:t>A la fin de la vidéo, l’apprenant est capable seul ou en groupe d’indiquer certains enjeux de la filière et d’identifier les débouchés et valorisations </a:t>
            </a:r>
            <a:r>
              <a:rPr lang="fr-FR" sz="1400" i="1"/>
              <a:t>possibles</a:t>
            </a:r>
            <a:r>
              <a:rPr lang="fr-FR" sz="1400" i="1">
                <a:effectLst/>
              </a:rPr>
              <a:t> des produits de la mixité</a:t>
            </a:r>
            <a:endParaRPr lang="fr-FR" sz="1400" i="1"/>
          </a:p>
        </p:txBody>
      </p:sp>
      <p:sp>
        <p:nvSpPr>
          <p:cNvPr id="17" name="Organigramme : Terminateur 16">
            <a:hlinkClick r:id="rId11" action="ppaction://hlinksldjump"/>
            <a:extLst>
              <a:ext uri="{FF2B5EF4-FFF2-40B4-BE49-F238E27FC236}">
                <a16:creationId xmlns:a16="http://schemas.microsoft.com/office/drawing/2014/main" id="{8835230A-DCF6-EA33-0194-ABBF0B83FA89}"/>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24" name="ZoneTexte 23">
            <a:extLst>
              <a:ext uri="{FF2B5EF4-FFF2-40B4-BE49-F238E27FC236}">
                <a16:creationId xmlns:a16="http://schemas.microsoft.com/office/drawing/2014/main" id="{AA103D98-0CE2-7D58-446C-32459FDAA5CF}"/>
              </a:ext>
            </a:extLst>
          </p:cNvPr>
          <p:cNvSpPr txBox="1"/>
          <p:nvPr/>
        </p:nvSpPr>
        <p:spPr>
          <a:xfrm>
            <a:off x="456152" y="648057"/>
            <a:ext cx="8684660" cy="400110"/>
          </a:xfrm>
          <a:prstGeom prst="rect">
            <a:avLst/>
          </a:prstGeom>
          <a:noFill/>
        </p:spPr>
        <p:txBody>
          <a:bodyPr wrap="square" lIns="91440" tIns="45720" rIns="91440" bIns="45720" rtlCol="0" anchor="t">
            <a:spAutoFit/>
          </a:bodyPr>
          <a:lstStyle/>
          <a:p>
            <a:r>
              <a:rPr lang="fr-FR" sz="2000" b="1"/>
              <a:t>Activité :</a:t>
            </a:r>
            <a:r>
              <a:rPr lang="fr-FR" sz="2000"/>
              <a:t> Répondre aux questions intégrées dans la vidéo</a:t>
            </a:r>
          </a:p>
        </p:txBody>
      </p:sp>
      <p:sp>
        <p:nvSpPr>
          <p:cNvPr id="9" name="Organigramme : Multidocument 8">
            <a:hlinkClick r:id="rId12" action="ppaction://hlinksldjump"/>
            <a:extLst>
              <a:ext uri="{FF2B5EF4-FFF2-40B4-BE49-F238E27FC236}">
                <a16:creationId xmlns:a16="http://schemas.microsoft.com/office/drawing/2014/main" id="{13E5963F-87A1-A615-2C10-CFD2B17C788D}"/>
              </a:ext>
            </a:extLst>
          </p:cNvPr>
          <p:cNvSpPr/>
          <p:nvPr/>
        </p:nvSpPr>
        <p:spPr>
          <a:xfrm>
            <a:off x="133643" y="636678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31669868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ACF50-C111-FB2F-0F55-BC04EA79B2A0}"/>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0BC3D5BF-B889-5AB9-299B-0911BC75F56B}"/>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22341EA9-8C5A-FED5-7052-B235592B3A27}"/>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3D2769A4-D0A8-B7C9-AC2B-A74427DED077}"/>
              </a:ext>
            </a:extLst>
          </p:cNvPr>
          <p:cNvSpPr txBox="1"/>
          <p:nvPr/>
        </p:nvSpPr>
        <p:spPr>
          <a:xfrm>
            <a:off x="499672" y="27338"/>
            <a:ext cx="38880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Filière locale</a:t>
            </a:r>
          </a:p>
        </p:txBody>
      </p:sp>
      <p:grpSp>
        <p:nvGrpSpPr>
          <p:cNvPr id="12" name="Groupe 11">
            <a:extLst>
              <a:ext uri="{FF2B5EF4-FFF2-40B4-BE49-F238E27FC236}">
                <a16:creationId xmlns:a16="http://schemas.microsoft.com/office/drawing/2014/main" id="{9F0B8CA1-CF88-C0A1-4CB7-DB53DFB240BC}"/>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3" action="ppaction://hlinksldjump"/>
              <a:extLst>
                <a:ext uri="{FF2B5EF4-FFF2-40B4-BE49-F238E27FC236}">
                  <a16:creationId xmlns:a16="http://schemas.microsoft.com/office/drawing/2014/main" id="{543C67B4-3AB5-4EC1-F2B6-15688A09F5B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7612CD36-7067-0614-EA99-E69902A626F1}"/>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pic>
        <p:nvPicPr>
          <p:cNvPr id="3" name="Image 2" descr="Une image contenant texte, carte, atlas, diagramme&#10;&#10;Description générée automatiquement">
            <a:extLst>
              <a:ext uri="{FF2B5EF4-FFF2-40B4-BE49-F238E27FC236}">
                <a16:creationId xmlns:a16="http://schemas.microsoft.com/office/drawing/2014/main" id="{EAFDFF83-A1F8-8E5E-B92F-1278B98B236D}"/>
              </a:ext>
            </a:extLst>
          </p:cNvPr>
          <p:cNvPicPr>
            <a:picLocks noChangeAspect="1"/>
          </p:cNvPicPr>
          <p:nvPr/>
        </p:nvPicPr>
        <p:blipFill>
          <a:blip r:embed="rId6">
            <a:extLst>
              <a:ext uri="{28A0092B-C50C-407E-A947-70E740481C1C}">
                <a14:useLocalDpi xmlns:a14="http://schemas.microsoft.com/office/drawing/2010/main" val="0"/>
              </a:ext>
            </a:extLst>
          </a:blip>
          <a:srcRect t="19191" b="10223"/>
          <a:stretch/>
        </p:blipFill>
        <p:spPr>
          <a:xfrm>
            <a:off x="3900490" y="1683748"/>
            <a:ext cx="4838321" cy="4829280"/>
          </a:xfrm>
          <a:prstGeom prst="rect">
            <a:avLst/>
          </a:prstGeom>
        </p:spPr>
      </p:pic>
      <p:sp>
        <p:nvSpPr>
          <p:cNvPr id="13" name="ZoneTexte 12">
            <a:extLst>
              <a:ext uri="{FF2B5EF4-FFF2-40B4-BE49-F238E27FC236}">
                <a16:creationId xmlns:a16="http://schemas.microsoft.com/office/drawing/2014/main" id="{711D4C65-8C24-B516-E40E-CB05B818914A}"/>
              </a:ext>
            </a:extLst>
          </p:cNvPr>
          <p:cNvSpPr txBox="1"/>
          <p:nvPr/>
        </p:nvSpPr>
        <p:spPr>
          <a:xfrm>
            <a:off x="517730" y="564219"/>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la filière en quelques chiffres</a:t>
            </a:r>
          </a:p>
        </p:txBody>
      </p:sp>
      <p:pic>
        <p:nvPicPr>
          <p:cNvPr id="18" name="Graphique 17" descr="Curseur avec un remplissage uni">
            <a:hlinkClick r:id="rId7" action="ppaction://hlinksldjump"/>
            <a:extLst>
              <a:ext uri="{FF2B5EF4-FFF2-40B4-BE49-F238E27FC236}">
                <a16:creationId xmlns:a16="http://schemas.microsoft.com/office/drawing/2014/main" id="{F5094803-9323-580A-F32D-5BBF75E9CC8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237619" y="2814983"/>
            <a:ext cx="611635" cy="611635"/>
          </a:xfrm>
          <a:prstGeom prst="rect">
            <a:avLst/>
          </a:prstGeom>
        </p:spPr>
      </p:pic>
      <p:pic>
        <p:nvPicPr>
          <p:cNvPr id="19" name="Graphique 18" descr="Curseur avec un remplissage uni">
            <a:hlinkClick r:id="rId10" action="ppaction://hlinksldjump"/>
            <a:extLst>
              <a:ext uri="{FF2B5EF4-FFF2-40B4-BE49-F238E27FC236}">
                <a16:creationId xmlns:a16="http://schemas.microsoft.com/office/drawing/2014/main" id="{5704B720-1E2C-B4C5-7D55-D03579B1A73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881627" y="2998683"/>
            <a:ext cx="611635" cy="611635"/>
          </a:xfrm>
          <a:prstGeom prst="rect">
            <a:avLst/>
          </a:prstGeom>
        </p:spPr>
      </p:pic>
      <p:pic>
        <p:nvPicPr>
          <p:cNvPr id="20" name="Graphique 19" descr="Curseur avec un remplissage uni">
            <a:hlinkClick r:id="rId11" action="ppaction://hlinksldjump"/>
            <a:extLst>
              <a:ext uri="{FF2B5EF4-FFF2-40B4-BE49-F238E27FC236}">
                <a16:creationId xmlns:a16="http://schemas.microsoft.com/office/drawing/2014/main" id="{8DEE3672-ECA1-2D19-8696-5F2129E10CC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052951" y="4981919"/>
            <a:ext cx="611635" cy="611635"/>
          </a:xfrm>
          <a:prstGeom prst="rect">
            <a:avLst/>
          </a:prstGeom>
        </p:spPr>
      </p:pic>
      <p:grpSp>
        <p:nvGrpSpPr>
          <p:cNvPr id="2" name="Groupe 1">
            <a:extLst>
              <a:ext uri="{FF2B5EF4-FFF2-40B4-BE49-F238E27FC236}">
                <a16:creationId xmlns:a16="http://schemas.microsoft.com/office/drawing/2014/main" id="{74301B2B-B161-C7EF-2C01-F0C2EBF19E1F}"/>
              </a:ext>
            </a:extLst>
          </p:cNvPr>
          <p:cNvGrpSpPr/>
          <p:nvPr/>
        </p:nvGrpSpPr>
        <p:grpSpPr>
          <a:xfrm>
            <a:off x="499672" y="1049745"/>
            <a:ext cx="501554" cy="485232"/>
            <a:chOff x="8440623" y="5670614"/>
            <a:chExt cx="501554" cy="485232"/>
          </a:xfrm>
        </p:grpSpPr>
        <p:sp>
          <p:nvSpPr>
            <p:cNvPr id="4" name="Ellipse 3">
              <a:extLst>
                <a:ext uri="{FF2B5EF4-FFF2-40B4-BE49-F238E27FC236}">
                  <a16:creationId xmlns:a16="http://schemas.microsoft.com/office/drawing/2014/main" id="{269C2BC4-DB5C-EDA1-F2B0-43EE56FB7085}"/>
                </a:ext>
              </a:extLst>
            </p:cNvPr>
            <p:cNvSpPr/>
            <p:nvPr/>
          </p:nvSpPr>
          <p:spPr>
            <a:xfrm>
              <a:off x="8440623" y="56706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10" name="Graphique 9" descr="Santé mentale avec un remplissage uni">
              <a:extLst>
                <a:ext uri="{FF2B5EF4-FFF2-40B4-BE49-F238E27FC236}">
                  <a16:creationId xmlns:a16="http://schemas.microsoft.com/office/drawing/2014/main" id="{4836D04F-AE6E-45EA-26BA-FAA3742BD99A}"/>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462779" y="5676448"/>
              <a:ext cx="479398" cy="479398"/>
            </a:xfrm>
            <a:prstGeom prst="rect">
              <a:avLst/>
            </a:prstGeom>
          </p:spPr>
        </p:pic>
      </p:grpSp>
      <p:sp>
        <p:nvSpPr>
          <p:cNvPr id="17" name="ZoneTexte 16">
            <a:extLst>
              <a:ext uri="{FF2B5EF4-FFF2-40B4-BE49-F238E27FC236}">
                <a16:creationId xmlns:a16="http://schemas.microsoft.com/office/drawing/2014/main" id="{DCC7D23E-9EA2-3305-D590-80CE9ABA355E}"/>
              </a:ext>
            </a:extLst>
          </p:cNvPr>
          <p:cNvSpPr txBox="1"/>
          <p:nvPr/>
        </p:nvSpPr>
        <p:spPr>
          <a:xfrm>
            <a:off x="1038618" y="1049745"/>
            <a:ext cx="10653710" cy="523220"/>
          </a:xfrm>
          <a:prstGeom prst="rect">
            <a:avLst/>
          </a:prstGeom>
          <a:noFill/>
        </p:spPr>
        <p:txBody>
          <a:bodyPr wrap="square" lIns="91440" tIns="45720" rIns="91440" bIns="45720" rtlCol="0" anchor="t">
            <a:spAutoFit/>
          </a:bodyPr>
          <a:lstStyle/>
          <a:p>
            <a:r>
              <a:rPr lang="fr-FR" sz="1400" i="1">
                <a:effectLst/>
              </a:rPr>
              <a:t>A la fin de l’activité, l’apprenant est capable seul </a:t>
            </a:r>
            <a:r>
              <a:rPr lang="fr-FR" sz="1400" i="1"/>
              <a:t>ou en groupe d’identifier</a:t>
            </a:r>
            <a:r>
              <a:rPr lang="fr-FR" sz="1400" i="1">
                <a:effectLst/>
              </a:rPr>
              <a:t> les spécificités de chaque région et argumenter du type de système mixtes majoritairement présent dans chaque zone du Massif central</a:t>
            </a:r>
            <a:endParaRPr lang="fr-FR" sz="1400" i="1"/>
          </a:p>
        </p:txBody>
      </p:sp>
      <p:grpSp>
        <p:nvGrpSpPr>
          <p:cNvPr id="21" name="Groupe 20">
            <a:extLst>
              <a:ext uri="{FF2B5EF4-FFF2-40B4-BE49-F238E27FC236}">
                <a16:creationId xmlns:a16="http://schemas.microsoft.com/office/drawing/2014/main" id="{AE3C7D1C-5996-523C-0EE4-1A31A9A556AA}"/>
              </a:ext>
            </a:extLst>
          </p:cNvPr>
          <p:cNvGrpSpPr/>
          <p:nvPr/>
        </p:nvGrpSpPr>
        <p:grpSpPr>
          <a:xfrm>
            <a:off x="8264577" y="91614"/>
            <a:ext cx="2087235" cy="235697"/>
            <a:chOff x="2464028" y="4949423"/>
            <a:chExt cx="2087235" cy="235697"/>
          </a:xfrm>
        </p:grpSpPr>
        <p:sp>
          <p:nvSpPr>
            <p:cNvPr id="22" name="Hexagone 21">
              <a:extLst>
                <a:ext uri="{FF2B5EF4-FFF2-40B4-BE49-F238E27FC236}">
                  <a16:creationId xmlns:a16="http://schemas.microsoft.com/office/drawing/2014/main" id="{50551C48-E3C8-1855-52B7-52DF1678BE05}"/>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3" name="Hexagone 22">
              <a:extLst>
                <a:ext uri="{FF2B5EF4-FFF2-40B4-BE49-F238E27FC236}">
                  <a16:creationId xmlns:a16="http://schemas.microsoft.com/office/drawing/2014/main" id="{2EB9C03A-40A3-10BB-D299-EE1B71BCCB67}"/>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4" name="Hexagone 23">
              <a:extLst>
                <a:ext uri="{FF2B5EF4-FFF2-40B4-BE49-F238E27FC236}">
                  <a16:creationId xmlns:a16="http://schemas.microsoft.com/office/drawing/2014/main" id="{E0033CFF-9A25-5527-5199-9BC1D13AC2C6}"/>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5" name="Hexagone 24">
              <a:extLst>
                <a:ext uri="{FF2B5EF4-FFF2-40B4-BE49-F238E27FC236}">
                  <a16:creationId xmlns:a16="http://schemas.microsoft.com/office/drawing/2014/main" id="{17AC7CAE-8510-72DB-6B56-F4D00797B9F4}"/>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6" name="Hexagone 25">
              <a:extLst>
                <a:ext uri="{FF2B5EF4-FFF2-40B4-BE49-F238E27FC236}">
                  <a16:creationId xmlns:a16="http://schemas.microsoft.com/office/drawing/2014/main" id="{34DB907F-E3B0-B66A-756A-CAE08B114922}"/>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7" name="Hexagone 26">
              <a:extLst>
                <a:ext uri="{FF2B5EF4-FFF2-40B4-BE49-F238E27FC236}">
                  <a16:creationId xmlns:a16="http://schemas.microsoft.com/office/drawing/2014/main" id="{6B58B442-6F47-D991-A52E-790F542BE4F3}"/>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8" name="Hexagone 27">
              <a:extLst>
                <a:ext uri="{FF2B5EF4-FFF2-40B4-BE49-F238E27FC236}">
                  <a16:creationId xmlns:a16="http://schemas.microsoft.com/office/drawing/2014/main" id="{E9DF8AA8-3133-703D-D059-6B03C0F90EE4}"/>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4" name="Organigramme : Terminateur 13">
            <a:hlinkClick r:id="rId14" action="ppaction://hlinksldjump"/>
            <a:extLst>
              <a:ext uri="{FF2B5EF4-FFF2-40B4-BE49-F238E27FC236}">
                <a16:creationId xmlns:a16="http://schemas.microsoft.com/office/drawing/2014/main" id="{6DEEF570-1DAF-39E2-A392-866D7F25CDF7}"/>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15" name="Organigramme : Multidocument 14">
            <a:hlinkClick r:id="rId15" action="ppaction://hlinksldjump"/>
            <a:extLst>
              <a:ext uri="{FF2B5EF4-FFF2-40B4-BE49-F238E27FC236}">
                <a16:creationId xmlns:a16="http://schemas.microsoft.com/office/drawing/2014/main" id="{A0C2A2C3-BE72-7022-49D4-6C63954BCCD4}"/>
              </a:ext>
            </a:extLst>
          </p:cNvPr>
          <p:cNvSpPr/>
          <p:nvPr/>
        </p:nvSpPr>
        <p:spPr>
          <a:xfrm>
            <a:off x="141369" y="6372732"/>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9" name="ZoneTexte 8">
            <a:extLst>
              <a:ext uri="{FF2B5EF4-FFF2-40B4-BE49-F238E27FC236}">
                <a16:creationId xmlns:a16="http://schemas.microsoft.com/office/drawing/2014/main" id="{99960AD2-3065-455D-35E9-85412EB90248}"/>
              </a:ext>
            </a:extLst>
          </p:cNvPr>
          <p:cNvSpPr txBox="1"/>
          <p:nvPr/>
        </p:nvSpPr>
        <p:spPr>
          <a:xfrm>
            <a:off x="9032240" y="6408731"/>
            <a:ext cx="2584925" cy="276999"/>
          </a:xfrm>
          <a:prstGeom prst="rect">
            <a:avLst/>
          </a:prstGeom>
          <a:noFill/>
        </p:spPr>
        <p:txBody>
          <a:bodyPr wrap="square" rtlCol="0">
            <a:spAutoFit/>
          </a:bodyPr>
          <a:lstStyle/>
          <a:p>
            <a:r>
              <a:rPr lang="fr-FR" sz="1200" u="none" strike="noStrike">
                <a:effectLst/>
              </a:rPr>
              <a:t>(Massif central, 2025 ; Rapey, 2022)</a:t>
            </a:r>
            <a:endParaRPr lang="fr-FR" sz="1200"/>
          </a:p>
        </p:txBody>
      </p:sp>
    </p:spTree>
    <p:extLst>
      <p:ext uri="{BB962C8B-B14F-4D97-AF65-F5344CB8AC3E}">
        <p14:creationId xmlns:p14="http://schemas.microsoft.com/office/powerpoint/2010/main" val="3730706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nodeType="afterEffect">
                                  <p:stCondLst>
                                    <p:cond delay="500"/>
                                  </p:stCondLst>
                                  <p:childTnLst>
                                    <p:animEffect transition="out" filter="fade">
                                      <p:cBhvr>
                                        <p:cTn id="6" dur="500" tmFilter="0, 0; .2, .5; .8, .5; 1, 0"/>
                                        <p:tgtEl>
                                          <p:spTgt spid="19"/>
                                        </p:tgtEl>
                                      </p:cBhvr>
                                    </p:animEffect>
                                    <p:animScale>
                                      <p:cBhvr>
                                        <p:cTn id="7" dur="250" autoRev="1" fill="hold"/>
                                        <p:tgtEl>
                                          <p:spTgt spid="19"/>
                                        </p:tgtEl>
                                      </p:cBhvr>
                                      <p:by x="105000" y="105000"/>
                                    </p:animScale>
                                  </p:childTnLst>
                                </p:cTn>
                              </p:par>
                            </p:childTnLst>
                          </p:cTn>
                        </p:par>
                        <p:par>
                          <p:cTn id="8" fill="hold">
                            <p:stCondLst>
                              <p:cond delay="1000"/>
                            </p:stCondLst>
                            <p:childTnLst>
                              <p:par>
                                <p:cTn id="9" presetID="26" presetClass="emph" presetSubtype="0" fill="hold" nodeType="afterEffect">
                                  <p:stCondLst>
                                    <p:cond delay="750"/>
                                  </p:stCondLst>
                                  <p:childTnLst>
                                    <p:animEffect transition="out" filter="fade">
                                      <p:cBhvr>
                                        <p:cTn id="10" dur="500" tmFilter="0, 0; .2, .5; .8, .5; 1, 0"/>
                                        <p:tgtEl>
                                          <p:spTgt spid="18"/>
                                        </p:tgtEl>
                                      </p:cBhvr>
                                    </p:animEffect>
                                    <p:animScale>
                                      <p:cBhvr>
                                        <p:cTn id="11" dur="250" autoRev="1" fill="hold"/>
                                        <p:tgtEl>
                                          <p:spTgt spid="18"/>
                                        </p:tgtEl>
                                      </p:cBhvr>
                                      <p:by x="105000" y="105000"/>
                                    </p:animScale>
                                  </p:childTnLst>
                                </p:cTn>
                              </p:par>
                            </p:childTnLst>
                          </p:cTn>
                        </p:par>
                        <p:par>
                          <p:cTn id="12" fill="hold">
                            <p:stCondLst>
                              <p:cond delay="2250"/>
                            </p:stCondLst>
                            <p:childTnLst>
                              <p:par>
                                <p:cTn id="13" presetID="26" presetClass="emph" presetSubtype="0" fill="hold" nodeType="afterEffect">
                                  <p:stCondLst>
                                    <p:cond delay="750"/>
                                  </p:stCondLst>
                                  <p:childTnLst>
                                    <p:animEffect transition="out" filter="fade">
                                      <p:cBhvr>
                                        <p:cTn id="14" dur="500" tmFilter="0, 0; .2, .5; .8, .5; 1, 0"/>
                                        <p:tgtEl>
                                          <p:spTgt spid="20"/>
                                        </p:tgtEl>
                                      </p:cBhvr>
                                    </p:animEffect>
                                    <p:animScale>
                                      <p:cBhvr>
                                        <p:cTn id="15" dur="250" autoRev="1" fill="hold"/>
                                        <p:tgtEl>
                                          <p:spTgt spid="2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A243B-3B38-D63B-17E0-2CB0F55823BF}"/>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050CA38-D341-AF88-1DE2-BEC51A6070CC}"/>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FEACC5F1-1FC7-3B16-78C1-BDDC5BEE3FC7}"/>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103C6504-5B12-15AB-3221-AA120706B96D}"/>
              </a:ext>
            </a:extLst>
          </p:cNvPr>
          <p:cNvSpPr txBox="1"/>
          <p:nvPr/>
        </p:nvSpPr>
        <p:spPr>
          <a:xfrm>
            <a:off x="499672" y="27338"/>
            <a:ext cx="38880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Filière locale</a:t>
            </a:r>
          </a:p>
        </p:txBody>
      </p:sp>
      <p:grpSp>
        <p:nvGrpSpPr>
          <p:cNvPr id="12" name="Groupe 11">
            <a:extLst>
              <a:ext uri="{FF2B5EF4-FFF2-40B4-BE49-F238E27FC236}">
                <a16:creationId xmlns:a16="http://schemas.microsoft.com/office/drawing/2014/main" id="{4FCABCC6-F039-AEE3-8FE7-6FB1343E5450}"/>
              </a:ext>
            </a:extLst>
          </p:cNvPr>
          <p:cNvGrpSpPr/>
          <p:nvPr/>
        </p:nvGrpSpPr>
        <p:grpSpPr>
          <a:xfrm>
            <a:off x="11569822" y="6273461"/>
            <a:ext cx="488535" cy="481318"/>
            <a:chOff x="11569822" y="6273461"/>
            <a:chExt cx="488535" cy="481318"/>
          </a:xfrm>
        </p:grpSpPr>
        <p:pic>
          <p:nvPicPr>
            <p:cNvPr id="5" name="Graphique 64" descr="Notes Post-it avec un remplissage uni">
              <a:extLst>
                <a:ext uri="{FF2B5EF4-FFF2-40B4-BE49-F238E27FC236}">
                  <a16:creationId xmlns:a16="http://schemas.microsoft.com/office/drawing/2014/main" id="{58238381-3E42-54F2-3260-1B483581964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1603519" y="6274305"/>
              <a:ext cx="447112" cy="475549"/>
            </a:xfrm>
            <a:prstGeom prst="rect">
              <a:avLst/>
            </a:prstGeom>
          </p:spPr>
        </p:pic>
        <p:sp>
          <p:nvSpPr>
            <p:cNvPr id="11" name="Ellipse 10">
              <a:hlinkClick r:id="rId4" action="ppaction://hlinksldjump"/>
              <a:extLst>
                <a:ext uri="{FF2B5EF4-FFF2-40B4-BE49-F238E27FC236}">
                  <a16:creationId xmlns:a16="http://schemas.microsoft.com/office/drawing/2014/main" id="{2C5F284A-F5B6-8440-AD76-BAB3B5B1D81C}"/>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pic>
        <p:nvPicPr>
          <p:cNvPr id="3" name="Image 2" descr="Une image contenant texte, carte, atlas, diagramme&#10;&#10;Description générée automatiquement">
            <a:extLst>
              <a:ext uri="{FF2B5EF4-FFF2-40B4-BE49-F238E27FC236}">
                <a16:creationId xmlns:a16="http://schemas.microsoft.com/office/drawing/2014/main" id="{3798FAFE-16B6-E133-BAAA-AE55B5CC5B44}"/>
              </a:ext>
            </a:extLst>
          </p:cNvPr>
          <p:cNvPicPr>
            <a:picLocks noChangeAspect="1"/>
          </p:cNvPicPr>
          <p:nvPr/>
        </p:nvPicPr>
        <p:blipFill>
          <a:blip r:embed="rId5">
            <a:extLst>
              <a:ext uri="{28A0092B-C50C-407E-A947-70E740481C1C}">
                <a14:useLocalDpi xmlns:a14="http://schemas.microsoft.com/office/drawing/2010/main" val="0"/>
              </a:ext>
            </a:extLst>
          </a:blip>
          <a:srcRect t="19191" b="10223"/>
          <a:stretch/>
        </p:blipFill>
        <p:spPr>
          <a:xfrm>
            <a:off x="3900490" y="1424194"/>
            <a:ext cx="4838321" cy="4829280"/>
          </a:xfrm>
          <a:prstGeom prst="rect">
            <a:avLst/>
          </a:prstGeom>
        </p:spPr>
      </p:pic>
      <p:pic>
        <p:nvPicPr>
          <p:cNvPr id="18" name="Graphique 17" descr="Curseur avec un remplissage uni">
            <a:hlinkClick r:id="rId6" action="ppaction://hlinksldjump"/>
            <a:extLst>
              <a:ext uri="{FF2B5EF4-FFF2-40B4-BE49-F238E27FC236}">
                <a16:creationId xmlns:a16="http://schemas.microsoft.com/office/drawing/2014/main" id="{FB9FA3F0-4DFC-F159-0F93-ECEFD7F2471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237619" y="2555429"/>
            <a:ext cx="611635" cy="611635"/>
          </a:xfrm>
          <a:prstGeom prst="rect">
            <a:avLst/>
          </a:prstGeom>
        </p:spPr>
      </p:pic>
      <p:pic>
        <p:nvPicPr>
          <p:cNvPr id="19" name="Graphique 18" descr="Curseur avec un remplissage uni">
            <a:extLst>
              <a:ext uri="{FF2B5EF4-FFF2-40B4-BE49-F238E27FC236}">
                <a16:creationId xmlns:a16="http://schemas.microsoft.com/office/drawing/2014/main" id="{D75F3C6D-26BA-4CA6-044F-F21E37837A3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81627" y="2739129"/>
            <a:ext cx="611635" cy="611635"/>
          </a:xfrm>
          <a:prstGeom prst="rect">
            <a:avLst/>
          </a:prstGeom>
        </p:spPr>
      </p:pic>
      <p:pic>
        <p:nvPicPr>
          <p:cNvPr id="20" name="Graphique 19" descr="Curseur avec un remplissage uni">
            <a:hlinkClick r:id="rId9" action="ppaction://hlinksldjump"/>
            <a:extLst>
              <a:ext uri="{FF2B5EF4-FFF2-40B4-BE49-F238E27FC236}">
                <a16:creationId xmlns:a16="http://schemas.microsoft.com/office/drawing/2014/main" id="{90F5913D-7FFC-0072-71CD-296560C77FC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52951" y="4722365"/>
            <a:ext cx="611635" cy="611635"/>
          </a:xfrm>
          <a:prstGeom prst="rect">
            <a:avLst/>
          </a:prstGeom>
        </p:spPr>
      </p:pic>
      <p:sp>
        <p:nvSpPr>
          <p:cNvPr id="25" name="Bulle narrative : rectangle à coins arrondis 24">
            <a:extLst>
              <a:ext uri="{FF2B5EF4-FFF2-40B4-BE49-F238E27FC236}">
                <a16:creationId xmlns:a16="http://schemas.microsoft.com/office/drawing/2014/main" id="{C5B6DC3D-7700-FC12-143D-D692D186D967}"/>
              </a:ext>
            </a:extLst>
          </p:cNvPr>
          <p:cNvSpPr/>
          <p:nvPr/>
        </p:nvSpPr>
        <p:spPr>
          <a:xfrm>
            <a:off x="8795632" y="1573165"/>
            <a:ext cx="3357534" cy="2576161"/>
          </a:xfrm>
          <a:prstGeom prst="wedgeRoundRectCallout">
            <a:avLst>
              <a:gd name="adj1" fmla="val -101953"/>
              <a:gd name="adj2" fmla="val -1686"/>
              <a:gd name="adj3" fmla="val 16667"/>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00" b="1">
                <a:solidFill>
                  <a:schemeClr val="accent2">
                    <a:lumMod val="50000"/>
                  </a:schemeClr>
                </a:solidFill>
                <a:effectLst>
                  <a:outerShdw blurRad="38100" dist="38100" dir="2700000" algn="tl">
                    <a:srgbClr val="000000">
                      <a:alpha val="43137"/>
                    </a:srgbClr>
                  </a:outerShdw>
                </a:effectLst>
              </a:rPr>
              <a:t>Zone Est-Massif central</a:t>
            </a:r>
          </a:p>
          <a:p>
            <a:endParaRPr lang="fr-FR" sz="1000">
              <a:solidFill>
                <a:schemeClr val="tx1"/>
              </a:solidFill>
            </a:endParaRPr>
          </a:p>
          <a:p>
            <a:pPr marL="171450" indent="-171450">
              <a:buFont typeface="Wingdings" panose="05000000000000000000" pitchFamily="2" charset="2"/>
              <a:buChar char="è"/>
            </a:pPr>
            <a:r>
              <a:rPr lang="fr-FR" sz="1000">
                <a:solidFill>
                  <a:schemeClr val="tx1"/>
                </a:solidFill>
              </a:rPr>
              <a:t>Zone densément peuplée et agricole : </a:t>
            </a:r>
            <a:r>
              <a:rPr lang="fr-FR" sz="1000" b="1">
                <a:solidFill>
                  <a:schemeClr val="tx1"/>
                </a:solidFill>
              </a:rPr>
              <a:t>117 sites </a:t>
            </a:r>
            <a:r>
              <a:rPr lang="fr-FR" sz="1000">
                <a:solidFill>
                  <a:schemeClr val="tx1"/>
                </a:solidFill>
              </a:rPr>
              <a:t>porcins, </a:t>
            </a:r>
            <a:r>
              <a:rPr lang="fr-FR" sz="1000" b="1">
                <a:solidFill>
                  <a:schemeClr val="tx1"/>
                </a:solidFill>
              </a:rPr>
              <a:t>8 % </a:t>
            </a:r>
            <a:r>
              <a:rPr lang="fr-FR" sz="1000">
                <a:solidFill>
                  <a:schemeClr val="tx1"/>
                </a:solidFill>
              </a:rPr>
              <a:t>de la production porcine régionale.</a:t>
            </a:r>
          </a:p>
          <a:p>
            <a:pPr marL="171450" indent="-171450">
              <a:buFont typeface="Wingdings" panose="05000000000000000000" pitchFamily="2" charset="2"/>
              <a:buChar char="è"/>
            </a:pPr>
            <a:r>
              <a:rPr lang="fr-FR" sz="1000">
                <a:solidFill>
                  <a:schemeClr val="tx1"/>
                </a:solidFill>
              </a:rPr>
              <a:t> Prévalence </a:t>
            </a:r>
            <a:r>
              <a:rPr lang="fr-FR" sz="1000" err="1">
                <a:solidFill>
                  <a:schemeClr val="tx1"/>
                </a:solidFill>
              </a:rPr>
              <a:t>desélevages</a:t>
            </a:r>
            <a:r>
              <a:rPr lang="fr-FR" sz="1000">
                <a:solidFill>
                  <a:schemeClr val="tx1"/>
                </a:solidFill>
              </a:rPr>
              <a:t> mixtes : </a:t>
            </a:r>
            <a:r>
              <a:rPr lang="fr-FR" sz="1000" b="1">
                <a:solidFill>
                  <a:schemeClr val="tx1"/>
                </a:solidFill>
              </a:rPr>
              <a:t>72 %</a:t>
            </a:r>
            <a:r>
              <a:rPr lang="fr-FR" sz="1000">
                <a:solidFill>
                  <a:schemeClr val="tx1"/>
                </a:solidFill>
              </a:rPr>
              <a:t> associent porcs et herbivores (bovins laitiers en majorité).</a:t>
            </a:r>
          </a:p>
          <a:p>
            <a:endParaRPr lang="fr-FR" sz="1000" i="1">
              <a:solidFill>
                <a:schemeClr val="accent2">
                  <a:lumMod val="50000"/>
                </a:schemeClr>
              </a:solidFill>
            </a:endParaRPr>
          </a:p>
          <a:p>
            <a:r>
              <a:rPr lang="fr-FR" sz="1000" i="1">
                <a:solidFill>
                  <a:schemeClr val="accent2">
                    <a:lumMod val="50000"/>
                  </a:schemeClr>
                </a:solidFill>
              </a:rPr>
              <a:t>Commercialisation et pratiques :</a:t>
            </a:r>
          </a:p>
          <a:p>
            <a:endParaRPr lang="fr-FR" sz="1000">
              <a:solidFill>
                <a:schemeClr val="tx1"/>
              </a:solidFill>
            </a:endParaRPr>
          </a:p>
          <a:p>
            <a:r>
              <a:rPr lang="fr-FR" sz="1000" i="1">
                <a:solidFill>
                  <a:schemeClr val="accent2">
                    <a:lumMod val="50000"/>
                  </a:schemeClr>
                </a:solidFill>
                <a:sym typeface="Wingdings" panose="05000000000000000000" pitchFamily="2" charset="2"/>
              </a:rPr>
              <a:t> </a:t>
            </a:r>
            <a:r>
              <a:rPr lang="fr-FR" sz="1000">
                <a:solidFill>
                  <a:schemeClr val="tx1"/>
                </a:solidFill>
              </a:rPr>
              <a:t>Usage </a:t>
            </a:r>
            <a:r>
              <a:rPr lang="fr-FR" sz="1000" b="1">
                <a:solidFill>
                  <a:schemeClr val="tx1"/>
                </a:solidFill>
              </a:rPr>
              <a:t>limité</a:t>
            </a:r>
            <a:r>
              <a:rPr lang="fr-FR" sz="1000">
                <a:solidFill>
                  <a:schemeClr val="tx1"/>
                </a:solidFill>
              </a:rPr>
              <a:t> des </a:t>
            </a:r>
            <a:r>
              <a:rPr lang="fr-FR" sz="1000" b="1">
                <a:solidFill>
                  <a:schemeClr val="tx1"/>
                </a:solidFill>
              </a:rPr>
              <a:t>groupements </a:t>
            </a:r>
            <a:r>
              <a:rPr lang="fr-FR" sz="1000">
                <a:solidFill>
                  <a:schemeClr val="tx1"/>
                </a:solidFill>
              </a:rPr>
              <a:t>de producteurs et des démarches qualité (</a:t>
            </a:r>
            <a:r>
              <a:rPr lang="fr-FR" sz="1000" b="1">
                <a:solidFill>
                  <a:schemeClr val="tx1"/>
                </a:solidFill>
              </a:rPr>
              <a:t>52 % </a:t>
            </a:r>
            <a:r>
              <a:rPr lang="fr-FR" sz="1000">
                <a:solidFill>
                  <a:schemeClr val="tx1"/>
                </a:solidFill>
              </a:rPr>
              <a:t>non impliqués). </a:t>
            </a:r>
          </a:p>
          <a:p>
            <a:r>
              <a:rPr lang="fr-FR" sz="1000" i="1">
                <a:solidFill>
                  <a:schemeClr val="accent2">
                    <a:lumMod val="50000"/>
                  </a:schemeClr>
                </a:solidFill>
                <a:sym typeface="Wingdings" panose="05000000000000000000" pitchFamily="2" charset="2"/>
              </a:rPr>
              <a:t> </a:t>
            </a:r>
            <a:r>
              <a:rPr lang="fr-FR" sz="1000" b="1">
                <a:solidFill>
                  <a:schemeClr val="tx1"/>
                </a:solidFill>
              </a:rPr>
              <a:t>Transformation</a:t>
            </a:r>
            <a:r>
              <a:rPr lang="fr-FR" sz="1000">
                <a:solidFill>
                  <a:schemeClr val="tx1"/>
                </a:solidFill>
              </a:rPr>
              <a:t> fermière et </a:t>
            </a:r>
            <a:r>
              <a:rPr lang="fr-FR" sz="1000" b="1">
                <a:solidFill>
                  <a:schemeClr val="tx1"/>
                </a:solidFill>
              </a:rPr>
              <a:t>vente directe </a:t>
            </a:r>
            <a:r>
              <a:rPr lang="fr-FR" sz="1000">
                <a:solidFill>
                  <a:schemeClr val="tx1"/>
                </a:solidFill>
              </a:rPr>
              <a:t>pratiquées par </a:t>
            </a:r>
            <a:r>
              <a:rPr lang="fr-FR" sz="1000" b="1">
                <a:solidFill>
                  <a:schemeClr val="tx1"/>
                </a:solidFill>
              </a:rPr>
              <a:t>28 %</a:t>
            </a:r>
            <a:r>
              <a:rPr lang="fr-FR" sz="1000">
                <a:solidFill>
                  <a:schemeClr val="tx1"/>
                </a:solidFill>
              </a:rPr>
              <a:t> des élevages. </a:t>
            </a:r>
          </a:p>
          <a:p>
            <a:r>
              <a:rPr lang="fr-FR" sz="1000" i="1">
                <a:solidFill>
                  <a:schemeClr val="accent2">
                    <a:lumMod val="50000"/>
                  </a:schemeClr>
                </a:solidFill>
                <a:sym typeface="Wingdings" panose="05000000000000000000" pitchFamily="2" charset="2"/>
              </a:rPr>
              <a:t> </a:t>
            </a:r>
            <a:r>
              <a:rPr lang="fr-FR" sz="1000">
                <a:solidFill>
                  <a:schemeClr val="tx1"/>
                </a:solidFill>
              </a:rPr>
              <a:t>La </a:t>
            </a:r>
            <a:r>
              <a:rPr lang="fr-FR" sz="1000" b="1">
                <a:solidFill>
                  <a:schemeClr val="tx1"/>
                </a:solidFill>
              </a:rPr>
              <a:t>dynamique</a:t>
            </a:r>
            <a:r>
              <a:rPr lang="fr-FR" sz="1000">
                <a:solidFill>
                  <a:schemeClr val="tx1"/>
                </a:solidFill>
              </a:rPr>
              <a:t> porcine est </a:t>
            </a:r>
            <a:r>
              <a:rPr lang="fr-FR" sz="1000" b="1">
                <a:solidFill>
                  <a:schemeClr val="tx1"/>
                </a:solidFill>
              </a:rPr>
              <a:t>stable</a:t>
            </a:r>
            <a:r>
              <a:rPr lang="fr-FR" sz="1000">
                <a:solidFill>
                  <a:schemeClr val="tx1"/>
                </a:solidFill>
              </a:rPr>
              <a:t>, avec une légère augmentation prévue dans </a:t>
            </a:r>
            <a:r>
              <a:rPr lang="fr-FR" sz="1000" b="1">
                <a:solidFill>
                  <a:schemeClr val="tx1"/>
                </a:solidFill>
              </a:rPr>
              <a:t>8 % </a:t>
            </a:r>
            <a:r>
              <a:rPr lang="fr-FR" sz="1000">
                <a:solidFill>
                  <a:schemeClr val="tx1"/>
                </a:solidFill>
              </a:rPr>
              <a:t>des cas.</a:t>
            </a:r>
          </a:p>
        </p:txBody>
      </p:sp>
      <p:sp>
        <p:nvSpPr>
          <p:cNvPr id="2" name="ZoneTexte 1">
            <a:extLst>
              <a:ext uri="{FF2B5EF4-FFF2-40B4-BE49-F238E27FC236}">
                <a16:creationId xmlns:a16="http://schemas.microsoft.com/office/drawing/2014/main" id="{0689E1DD-0378-32B2-4836-C77762350B6B}"/>
              </a:ext>
            </a:extLst>
          </p:cNvPr>
          <p:cNvSpPr txBox="1"/>
          <p:nvPr/>
        </p:nvSpPr>
        <p:spPr>
          <a:xfrm>
            <a:off x="517730" y="564219"/>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la filière en quelques chiffres</a:t>
            </a:r>
          </a:p>
        </p:txBody>
      </p:sp>
      <p:grpSp>
        <p:nvGrpSpPr>
          <p:cNvPr id="4" name="Groupe 3">
            <a:extLst>
              <a:ext uri="{FF2B5EF4-FFF2-40B4-BE49-F238E27FC236}">
                <a16:creationId xmlns:a16="http://schemas.microsoft.com/office/drawing/2014/main" id="{627E5495-9447-36A3-12E2-2C72C9D32C0E}"/>
              </a:ext>
            </a:extLst>
          </p:cNvPr>
          <p:cNvGrpSpPr/>
          <p:nvPr/>
        </p:nvGrpSpPr>
        <p:grpSpPr>
          <a:xfrm>
            <a:off x="8264577" y="91614"/>
            <a:ext cx="2087235" cy="235697"/>
            <a:chOff x="2464028" y="4949423"/>
            <a:chExt cx="2087235" cy="235697"/>
          </a:xfrm>
        </p:grpSpPr>
        <p:sp>
          <p:nvSpPr>
            <p:cNvPr id="10" name="Hexagone 9">
              <a:extLst>
                <a:ext uri="{FF2B5EF4-FFF2-40B4-BE49-F238E27FC236}">
                  <a16:creationId xmlns:a16="http://schemas.microsoft.com/office/drawing/2014/main" id="{F55C994C-E0CF-DEA8-B927-8107BD1D268E}"/>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4" name="Hexagone 13">
              <a:extLst>
                <a:ext uri="{FF2B5EF4-FFF2-40B4-BE49-F238E27FC236}">
                  <a16:creationId xmlns:a16="http://schemas.microsoft.com/office/drawing/2014/main" id="{30F46136-FD59-E4DC-37EF-F139B04D10DE}"/>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97BFFAEB-2EE4-219D-0A8B-D3E5F01EA966}"/>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CB7B87B4-8693-8F0C-D2F6-42A4880A861D}"/>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7" name="Hexagone 16">
              <a:extLst>
                <a:ext uri="{FF2B5EF4-FFF2-40B4-BE49-F238E27FC236}">
                  <a16:creationId xmlns:a16="http://schemas.microsoft.com/office/drawing/2014/main" id="{76F7420A-6777-34E1-1127-2435B7C43F30}"/>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290FF3BF-0C69-242B-8404-7A84F9EB5843}"/>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E092029E-20A9-F108-902C-3E01FA634E9A}"/>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3" name="Organigramme : Terminateur 12">
            <a:hlinkClick r:id="rId10" action="ppaction://hlinksldjump"/>
            <a:extLst>
              <a:ext uri="{FF2B5EF4-FFF2-40B4-BE49-F238E27FC236}">
                <a16:creationId xmlns:a16="http://schemas.microsoft.com/office/drawing/2014/main" id="{9FD49B01-9E39-CC56-A470-48F8B220EC23}"/>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ZoneTexte 8">
            <a:extLst>
              <a:ext uri="{FF2B5EF4-FFF2-40B4-BE49-F238E27FC236}">
                <a16:creationId xmlns:a16="http://schemas.microsoft.com/office/drawing/2014/main" id="{636B0B32-14D9-441F-4210-94AA1F0D66BB}"/>
              </a:ext>
            </a:extLst>
          </p:cNvPr>
          <p:cNvSpPr txBox="1"/>
          <p:nvPr/>
        </p:nvSpPr>
        <p:spPr>
          <a:xfrm>
            <a:off x="9032240" y="6408731"/>
            <a:ext cx="2584925" cy="276999"/>
          </a:xfrm>
          <a:prstGeom prst="rect">
            <a:avLst/>
          </a:prstGeom>
          <a:noFill/>
        </p:spPr>
        <p:txBody>
          <a:bodyPr wrap="square" rtlCol="0">
            <a:spAutoFit/>
          </a:bodyPr>
          <a:lstStyle/>
          <a:p>
            <a:r>
              <a:rPr lang="fr-FR" sz="1200" u="none" strike="noStrike">
                <a:effectLst/>
              </a:rPr>
              <a:t>(Massif central, 2025 ; Rapey, 2022)</a:t>
            </a:r>
            <a:endParaRPr lang="fr-FR" sz="1200"/>
          </a:p>
        </p:txBody>
      </p:sp>
      <p:sp>
        <p:nvSpPr>
          <p:cNvPr id="23" name="Organigramme : Multidocument 22">
            <a:hlinkClick r:id="rId11" action="ppaction://hlinksldjump"/>
            <a:extLst>
              <a:ext uri="{FF2B5EF4-FFF2-40B4-BE49-F238E27FC236}">
                <a16:creationId xmlns:a16="http://schemas.microsoft.com/office/drawing/2014/main" id="{BA2BD333-7B05-11DF-6319-164594089F8C}"/>
              </a:ext>
            </a:extLst>
          </p:cNvPr>
          <p:cNvSpPr/>
          <p:nvPr/>
        </p:nvSpPr>
        <p:spPr>
          <a:xfrm>
            <a:off x="5946463" y="6423223"/>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29959330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DF769-5FD8-9F8B-E78A-5FB73CB4EA70}"/>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C09EA3B-5606-6200-0421-78219B34081E}"/>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6ECA5D51-9F22-1C9C-EC75-718CEA513FD8}"/>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364BAAE8-2175-6CCD-2C1F-656E3D8B8222}"/>
              </a:ext>
            </a:extLst>
          </p:cNvPr>
          <p:cNvSpPr txBox="1"/>
          <p:nvPr/>
        </p:nvSpPr>
        <p:spPr>
          <a:xfrm>
            <a:off x="499672" y="27338"/>
            <a:ext cx="38880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Filière locale</a:t>
            </a:r>
          </a:p>
        </p:txBody>
      </p:sp>
      <p:grpSp>
        <p:nvGrpSpPr>
          <p:cNvPr id="12" name="Groupe 11">
            <a:extLst>
              <a:ext uri="{FF2B5EF4-FFF2-40B4-BE49-F238E27FC236}">
                <a16:creationId xmlns:a16="http://schemas.microsoft.com/office/drawing/2014/main" id="{7EDA609B-870A-6FA6-4639-8DE17B294E09}"/>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2" action="ppaction://hlinksldjump"/>
              <a:extLst>
                <a:ext uri="{FF2B5EF4-FFF2-40B4-BE49-F238E27FC236}">
                  <a16:creationId xmlns:a16="http://schemas.microsoft.com/office/drawing/2014/main" id="{DF9577A2-E68A-382F-7D9F-66E2C951A33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C983209E-A1EC-9EB5-D6DA-41613B413604}"/>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pic>
        <p:nvPicPr>
          <p:cNvPr id="3" name="Image 2" descr="Une image contenant texte, carte, atlas, diagramme&#10;&#10;Description générée automatiquement">
            <a:extLst>
              <a:ext uri="{FF2B5EF4-FFF2-40B4-BE49-F238E27FC236}">
                <a16:creationId xmlns:a16="http://schemas.microsoft.com/office/drawing/2014/main" id="{1176C8AC-5AF5-AB98-7C38-D19DF15EF816}"/>
              </a:ext>
            </a:extLst>
          </p:cNvPr>
          <p:cNvPicPr>
            <a:picLocks noChangeAspect="1"/>
          </p:cNvPicPr>
          <p:nvPr/>
        </p:nvPicPr>
        <p:blipFill>
          <a:blip r:embed="rId5">
            <a:extLst>
              <a:ext uri="{28A0092B-C50C-407E-A947-70E740481C1C}">
                <a14:useLocalDpi xmlns:a14="http://schemas.microsoft.com/office/drawing/2010/main" val="0"/>
              </a:ext>
            </a:extLst>
          </a:blip>
          <a:srcRect t="19191" b="10223"/>
          <a:stretch/>
        </p:blipFill>
        <p:spPr>
          <a:xfrm>
            <a:off x="3900490" y="1424194"/>
            <a:ext cx="4838321" cy="4829280"/>
          </a:xfrm>
          <a:prstGeom prst="rect">
            <a:avLst/>
          </a:prstGeom>
        </p:spPr>
      </p:pic>
      <p:pic>
        <p:nvPicPr>
          <p:cNvPr id="18" name="Graphique 17" descr="Curseur avec un remplissage uni">
            <a:extLst>
              <a:ext uri="{FF2B5EF4-FFF2-40B4-BE49-F238E27FC236}">
                <a16:creationId xmlns:a16="http://schemas.microsoft.com/office/drawing/2014/main" id="{C6F5E9A0-67F5-5C59-6E9C-37FB1C66932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237619" y="2555429"/>
            <a:ext cx="611635" cy="611635"/>
          </a:xfrm>
          <a:prstGeom prst="rect">
            <a:avLst/>
          </a:prstGeom>
        </p:spPr>
      </p:pic>
      <p:pic>
        <p:nvPicPr>
          <p:cNvPr id="19" name="Graphique 18" descr="Curseur avec un remplissage uni">
            <a:hlinkClick r:id="rId8" action="ppaction://hlinksldjump"/>
            <a:extLst>
              <a:ext uri="{FF2B5EF4-FFF2-40B4-BE49-F238E27FC236}">
                <a16:creationId xmlns:a16="http://schemas.microsoft.com/office/drawing/2014/main" id="{9FF6E8D0-0987-5AB2-C098-EC70B280B1E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81627" y="2739129"/>
            <a:ext cx="611635" cy="611635"/>
          </a:xfrm>
          <a:prstGeom prst="rect">
            <a:avLst/>
          </a:prstGeom>
        </p:spPr>
      </p:pic>
      <p:pic>
        <p:nvPicPr>
          <p:cNvPr id="20" name="Graphique 19" descr="Curseur avec un remplissage uni">
            <a:hlinkClick r:id="rId9" action="ppaction://hlinksldjump"/>
            <a:extLst>
              <a:ext uri="{FF2B5EF4-FFF2-40B4-BE49-F238E27FC236}">
                <a16:creationId xmlns:a16="http://schemas.microsoft.com/office/drawing/2014/main" id="{BE46C5C7-B202-5B0B-9916-4D31B1676C8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052951" y="4722365"/>
            <a:ext cx="611635" cy="611635"/>
          </a:xfrm>
          <a:prstGeom prst="rect">
            <a:avLst/>
          </a:prstGeom>
        </p:spPr>
      </p:pic>
      <p:sp>
        <p:nvSpPr>
          <p:cNvPr id="23" name="Bulle narrative : rectangle à coins arrondis 22">
            <a:extLst>
              <a:ext uri="{FF2B5EF4-FFF2-40B4-BE49-F238E27FC236}">
                <a16:creationId xmlns:a16="http://schemas.microsoft.com/office/drawing/2014/main" id="{6B1B4C77-E953-2F52-8080-FF7438022227}"/>
              </a:ext>
            </a:extLst>
          </p:cNvPr>
          <p:cNvSpPr/>
          <p:nvPr/>
        </p:nvSpPr>
        <p:spPr>
          <a:xfrm>
            <a:off x="374514" y="1062908"/>
            <a:ext cx="3525975" cy="2780359"/>
          </a:xfrm>
          <a:prstGeom prst="wedgeRoundRectCallout">
            <a:avLst>
              <a:gd name="adj1" fmla="val 89903"/>
              <a:gd name="adj2" fmla="val 8317"/>
              <a:gd name="adj3" fmla="val 16667"/>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00" b="1">
                <a:solidFill>
                  <a:schemeClr val="accent2">
                    <a:lumMod val="50000"/>
                  </a:schemeClr>
                </a:solidFill>
                <a:effectLst>
                  <a:outerShdw blurRad="38100" dist="38100" dir="2700000" algn="tl">
                    <a:srgbClr val="000000">
                      <a:alpha val="43137"/>
                    </a:srgbClr>
                  </a:outerShdw>
                </a:effectLst>
              </a:rPr>
              <a:t>Zone Nord-Massif central</a:t>
            </a:r>
          </a:p>
          <a:p>
            <a:r>
              <a:rPr lang="fr-FR" sz="1000"/>
              <a:t> </a:t>
            </a:r>
          </a:p>
          <a:p>
            <a:r>
              <a:rPr lang="fr-FR" sz="1000">
                <a:solidFill>
                  <a:schemeClr val="tx1"/>
                </a:solidFill>
                <a:sym typeface="Wingdings" panose="05000000000000000000" pitchFamily="2" charset="2"/>
              </a:rPr>
              <a:t> </a:t>
            </a:r>
            <a:r>
              <a:rPr lang="fr-FR" sz="1000">
                <a:solidFill>
                  <a:schemeClr val="tx1"/>
                </a:solidFill>
              </a:rPr>
              <a:t>Moins de sites, mais production significative </a:t>
            </a:r>
            <a:r>
              <a:rPr lang="fr-FR" sz="1000" b="1">
                <a:solidFill>
                  <a:schemeClr val="tx1"/>
                </a:solidFill>
              </a:rPr>
              <a:t>: 72 sites </a:t>
            </a:r>
            <a:r>
              <a:rPr lang="fr-FR" sz="1000">
                <a:solidFill>
                  <a:schemeClr val="tx1"/>
                </a:solidFill>
              </a:rPr>
              <a:t>pour </a:t>
            </a:r>
            <a:r>
              <a:rPr lang="fr-FR" sz="1000" b="1">
                <a:solidFill>
                  <a:schemeClr val="tx1"/>
                </a:solidFill>
              </a:rPr>
              <a:t>8,4 % </a:t>
            </a:r>
            <a:r>
              <a:rPr lang="fr-FR" sz="1000">
                <a:solidFill>
                  <a:schemeClr val="tx1"/>
                </a:solidFill>
              </a:rPr>
              <a:t>de la production régionale.</a:t>
            </a:r>
          </a:p>
          <a:p>
            <a:endParaRPr lang="fr-FR" sz="1000">
              <a:solidFill>
                <a:schemeClr val="tx1"/>
              </a:solidFill>
            </a:endParaRPr>
          </a:p>
          <a:p>
            <a:r>
              <a:rPr lang="fr-FR" sz="1000">
                <a:solidFill>
                  <a:schemeClr val="tx1"/>
                </a:solidFill>
                <a:sym typeface="Wingdings" panose="05000000000000000000" pitchFamily="2" charset="2"/>
              </a:rPr>
              <a:t> </a:t>
            </a:r>
            <a:r>
              <a:rPr lang="fr-FR" sz="1000">
                <a:solidFill>
                  <a:schemeClr val="tx1"/>
                </a:solidFill>
              </a:rPr>
              <a:t>Majorité d'élevages mixtes : </a:t>
            </a:r>
            <a:r>
              <a:rPr lang="fr-FR" sz="1000" b="1">
                <a:solidFill>
                  <a:schemeClr val="tx1"/>
                </a:solidFill>
              </a:rPr>
              <a:t>72 % </a:t>
            </a:r>
            <a:r>
              <a:rPr lang="fr-FR" sz="1000">
                <a:solidFill>
                  <a:schemeClr val="tx1"/>
                </a:solidFill>
              </a:rPr>
              <a:t>combinent porcs et herbivores (bovins ou ovins allaitants)</a:t>
            </a:r>
          </a:p>
          <a:p>
            <a:endParaRPr lang="fr-FR" sz="1000"/>
          </a:p>
          <a:p>
            <a:r>
              <a:rPr lang="fr-FR" sz="1000" i="1">
                <a:solidFill>
                  <a:schemeClr val="accent2">
                    <a:lumMod val="50000"/>
                  </a:schemeClr>
                </a:solidFill>
              </a:rPr>
              <a:t>Particularités :</a:t>
            </a:r>
          </a:p>
          <a:p>
            <a:endParaRPr lang="fr-FR" sz="1000" i="1">
              <a:solidFill>
                <a:schemeClr val="accent2">
                  <a:lumMod val="50000"/>
                </a:schemeClr>
              </a:solidFill>
            </a:endParaRPr>
          </a:p>
          <a:p>
            <a:r>
              <a:rPr lang="fr-FR" sz="1000" i="1">
                <a:solidFill>
                  <a:schemeClr val="accent2">
                    <a:lumMod val="50000"/>
                  </a:schemeClr>
                </a:solidFill>
                <a:sym typeface="Wingdings" panose="05000000000000000000" pitchFamily="2" charset="2"/>
              </a:rPr>
              <a:t> </a:t>
            </a:r>
            <a:r>
              <a:rPr lang="fr-FR" sz="1000">
                <a:solidFill>
                  <a:schemeClr val="accent2">
                    <a:lumMod val="50000"/>
                  </a:schemeClr>
                </a:solidFill>
                <a:sym typeface="Wingdings" panose="05000000000000000000" pitchFamily="2" charset="2"/>
              </a:rPr>
              <a:t>  </a:t>
            </a:r>
            <a:r>
              <a:rPr lang="fr-FR" sz="1000" b="1">
                <a:solidFill>
                  <a:schemeClr val="tx1"/>
                </a:solidFill>
              </a:rPr>
              <a:t>41 % </a:t>
            </a:r>
            <a:r>
              <a:rPr lang="fr-FR" sz="1000">
                <a:solidFill>
                  <a:schemeClr val="tx1"/>
                </a:solidFill>
              </a:rPr>
              <a:t>des éleveurs prévoient d’augmenter leur production porcine.       </a:t>
            </a:r>
          </a:p>
          <a:p>
            <a:r>
              <a:rPr lang="fr-FR" sz="1000" i="1">
                <a:solidFill>
                  <a:schemeClr val="accent2">
                    <a:lumMod val="50000"/>
                  </a:schemeClr>
                </a:solidFill>
                <a:sym typeface="Wingdings" panose="05000000000000000000" pitchFamily="2" charset="2"/>
              </a:rPr>
              <a:t></a:t>
            </a:r>
            <a:r>
              <a:rPr lang="fr-FR" sz="1000" i="1">
                <a:solidFill>
                  <a:schemeClr val="tx1"/>
                </a:solidFill>
                <a:sym typeface="Wingdings" panose="05000000000000000000" pitchFamily="2" charset="2"/>
              </a:rPr>
              <a:t> </a:t>
            </a:r>
            <a:r>
              <a:rPr lang="fr-FR" sz="1000">
                <a:solidFill>
                  <a:schemeClr val="tx1"/>
                </a:solidFill>
                <a:sym typeface="Wingdings" panose="05000000000000000000" pitchFamily="2" charset="2"/>
              </a:rPr>
              <a:t>  </a:t>
            </a:r>
            <a:r>
              <a:rPr lang="fr-FR" sz="1000">
                <a:solidFill>
                  <a:schemeClr val="tx1"/>
                </a:solidFill>
              </a:rPr>
              <a:t>Fort recours aux </a:t>
            </a:r>
            <a:r>
              <a:rPr lang="fr-FR" sz="1000" b="1">
                <a:solidFill>
                  <a:schemeClr val="tx1"/>
                </a:solidFill>
              </a:rPr>
              <a:t>groupements de producteurs</a:t>
            </a:r>
            <a:r>
              <a:rPr lang="fr-FR" sz="1000">
                <a:solidFill>
                  <a:schemeClr val="tx1"/>
                </a:solidFill>
              </a:rPr>
              <a:t>, mais aucune transformation fermière ou vente directe observée.      </a:t>
            </a:r>
          </a:p>
          <a:p>
            <a:r>
              <a:rPr lang="fr-FR" sz="1000" i="1">
                <a:solidFill>
                  <a:schemeClr val="accent2">
                    <a:lumMod val="50000"/>
                  </a:schemeClr>
                </a:solidFill>
                <a:sym typeface="Wingdings" panose="05000000000000000000" pitchFamily="2" charset="2"/>
              </a:rPr>
              <a:t></a:t>
            </a:r>
            <a:r>
              <a:rPr lang="fr-FR" sz="1000" i="1">
                <a:solidFill>
                  <a:schemeClr val="tx1"/>
                </a:solidFill>
                <a:sym typeface="Wingdings" panose="05000000000000000000" pitchFamily="2" charset="2"/>
              </a:rPr>
              <a:t> </a:t>
            </a:r>
            <a:r>
              <a:rPr lang="fr-FR" sz="1000">
                <a:solidFill>
                  <a:schemeClr val="tx1"/>
                </a:solidFill>
                <a:sym typeface="Wingdings" panose="05000000000000000000" pitchFamily="2" charset="2"/>
              </a:rPr>
              <a:t>  </a:t>
            </a:r>
            <a:r>
              <a:rPr lang="fr-FR" sz="1000">
                <a:solidFill>
                  <a:schemeClr val="tx1"/>
                </a:solidFill>
              </a:rPr>
              <a:t>Une </a:t>
            </a:r>
            <a:r>
              <a:rPr lang="fr-FR" sz="1000" b="1">
                <a:solidFill>
                  <a:schemeClr val="tx1"/>
                </a:solidFill>
              </a:rPr>
              <a:t>dynamique soutenue</a:t>
            </a:r>
            <a:r>
              <a:rPr lang="fr-FR" sz="1000">
                <a:solidFill>
                  <a:schemeClr val="tx1"/>
                </a:solidFill>
              </a:rPr>
              <a:t>, avec des perspectives de croissance plus affirmées que dans les autres zones. </a:t>
            </a:r>
          </a:p>
        </p:txBody>
      </p:sp>
      <p:sp>
        <p:nvSpPr>
          <p:cNvPr id="2" name="ZoneTexte 1">
            <a:extLst>
              <a:ext uri="{FF2B5EF4-FFF2-40B4-BE49-F238E27FC236}">
                <a16:creationId xmlns:a16="http://schemas.microsoft.com/office/drawing/2014/main" id="{82DD04EC-A2AE-00E5-7A47-F8493F590BC9}"/>
              </a:ext>
            </a:extLst>
          </p:cNvPr>
          <p:cNvSpPr txBox="1"/>
          <p:nvPr/>
        </p:nvSpPr>
        <p:spPr>
          <a:xfrm>
            <a:off x="517730" y="564219"/>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la filière en quelques chiffres</a:t>
            </a:r>
          </a:p>
        </p:txBody>
      </p:sp>
      <p:grpSp>
        <p:nvGrpSpPr>
          <p:cNvPr id="4" name="Groupe 3">
            <a:extLst>
              <a:ext uri="{FF2B5EF4-FFF2-40B4-BE49-F238E27FC236}">
                <a16:creationId xmlns:a16="http://schemas.microsoft.com/office/drawing/2014/main" id="{6C67F1EB-36AB-8CDE-9D91-B6D1163989C7}"/>
              </a:ext>
            </a:extLst>
          </p:cNvPr>
          <p:cNvGrpSpPr/>
          <p:nvPr/>
        </p:nvGrpSpPr>
        <p:grpSpPr>
          <a:xfrm>
            <a:off x="8264577" y="91614"/>
            <a:ext cx="2087235" cy="235697"/>
            <a:chOff x="2464028" y="4949423"/>
            <a:chExt cx="2087235" cy="235697"/>
          </a:xfrm>
        </p:grpSpPr>
        <p:sp>
          <p:nvSpPr>
            <p:cNvPr id="10" name="Hexagone 9">
              <a:extLst>
                <a:ext uri="{FF2B5EF4-FFF2-40B4-BE49-F238E27FC236}">
                  <a16:creationId xmlns:a16="http://schemas.microsoft.com/office/drawing/2014/main" id="{D02CF8B7-0023-6594-18F3-C965F17B8E50}"/>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4" name="Hexagone 13">
              <a:extLst>
                <a:ext uri="{FF2B5EF4-FFF2-40B4-BE49-F238E27FC236}">
                  <a16:creationId xmlns:a16="http://schemas.microsoft.com/office/drawing/2014/main" id="{0D90CC9E-AA98-7BF9-496E-62CFB639C0B7}"/>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1C03825A-EF50-200A-174C-D57AECEE985F}"/>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22C5DB96-A127-17AA-2E63-576F7B21034F}"/>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7" name="Hexagone 16">
              <a:extLst>
                <a:ext uri="{FF2B5EF4-FFF2-40B4-BE49-F238E27FC236}">
                  <a16:creationId xmlns:a16="http://schemas.microsoft.com/office/drawing/2014/main" id="{E0CEBF39-8530-B57D-A533-4B85D9BFC46B}"/>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EB08CC09-F79B-2D7D-C026-EE8BB034E4F3}"/>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9BD2C3FC-5BAF-CC2C-2893-4E2FDD86EE86}"/>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3" name="Organigramme : Terminateur 12">
            <a:hlinkClick r:id="rId10" action="ppaction://hlinksldjump"/>
            <a:extLst>
              <a:ext uri="{FF2B5EF4-FFF2-40B4-BE49-F238E27FC236}">
                <a16:creationId xmlns:a16="http://schemas.microsoft.com/office/drawing/2014/main" id="{9C65BD53-0DA9-8D3E-FC16-7174D88E14A7}"/>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ZoneTexte 8">
            <a:extLst>
              <a:ext uri="{FF2B5EF4-FFF2-40B4-BE49-F238E27FC236}">
                <a16:creationId xmlns:a16="http://schemas.microsoft.com/office/drawing/2014/main" id="{2D574F1A-646C-DFC9-2985-34E8646BD3CE}"/>
              </a:ext>
            </a:extLst>
          </p:cNvPr>
          <p:cNvSpPr txBox="1"/>
          <p:nvPr/>
        </p:nvSpPr>
        <p:spPr>
          <a:xfrm>
            <a:off x="9032240" y="6408731"/>
            <a:ext cx="2584925" cy="276999"/>
          </a:xfrm>
          <a:prstGeom prst="rect">
            <a:avLst/>
          </a:prstGeom>
          <a:noFill/>
        </p:spPr>
        <p:txBody>
          <a:bodyPr wrap="square" rtlCol="0">
            <a:spAutoFit/>
          </a:bodyPr>
          <a:lstStyle/>
          <a:p>
            <a:r>
              <a:rPr lang="fr-FR" sz="1200" u="none" strike="noStrike">
                <a:effectLst/>
              </a:rPr>
              <a:t>(Massif central, 2025 ; Rapey, 2022)</a:t>
            </a:r>
            <a:endParaRPr lang="fr-FR" sz="1200"/>
          </a:p>
        </p:txBody>
      </p:sp>
      <p:sp>
        <p:nvSpPr>
          <p:cNvPr id="24" name="Organigramme : Multidocument 23">
            <a:hlinkClick r:id="rId11" action="ppaction://hlinksldjump"/>
            <a:extLst>
              <a:ext uri="{FF2B5EF4-FFF2-40B4-BE49-F238E27FC236}">
                <a16:creationId xmlns:a16="http://schemas.microsoft.com/office/drawing/2014/main" id="{CB8E08CD-B2CB-0B5B-3C9F-B62F8058A658}"/>
              </a:ext>
            </a:extLst>
          </p:cNvPr>
          <p:cNvSpPr/>
          <p:nvPr/>
        </p:nvSpPr>
        <p:spPr>
          <a:xfrm>
            <a:off x="5946463" y="6423223"/>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31430540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828C4-0B6D-3071-AA1E-EA6DC502386C}"/>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6D397FF6-2B04-209A-2A19-6B338C1E8CD8}"/>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AA8683FC-43B9-881F-8DC1-233AF6F70D13}"/>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3BBCF3F1-2218-E01C-FBC1-E0040A15B4C5}"/>
              </a:ext>
            </a:extLst>
          </p:cNvPr>
          <p:cNvSpPr txBox="1"/>
          <p:nvPr/>
        </p:nvSpPr>
        <p:spPr>
          <a:xfrm>
            <a:off x="499672" y="27338"/>
            <a:ext cx="38880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Filière locale</a:t>
            </a:r>
          </a:p>
        </p:txBody>
      </p:sp>
      <p:grpSp>
        <p:nvGrpSpPr>
          <p:cNvPr id="12" name="Groupe 11">
            <a:extLst>
              <a:ext uri="{FF2B5EF4-FFF2-40B4-BE49-F238E27FC236}">
                <a16:creationId xmlns:a16="http://schemas.microsoft.com/office/drawing/2014/main" id="{DBDF655E-C9B4-29B8-78DD-AC1C8D525F72}"/>
              </a:ext>
            </a:extLst>
          </p:cNvPr>
          <p:cNvGrpSpPr/>
          <p:nvPr/>
        </p:nvGrpSpPr>
        <p:grpSpPr>
          <a:xfrm>
            <a:off x="11569822" y="6273461"/>
            <a:ext cx="488535" cy="481318"/>
            <a:chOff x="11569822" y="6273461"/>
            <a:chExt cx="488535" cy="481318"/>
          </a:xfrm>
        </p:grpSpPr>
        <p:pic>
          <p:nvPicPr>
            <p:cNvPr id="5" name="Graphique 64" descr="Notes Post-it avec un remplissage uni">
              <a:extLst>
                <a:ext uri="{FF2B5EF4-FFF2-40B4-BE49-F238E27FC236}">
                  <a16:creationId xmlns:a16="http://schemas.microsoft.com/office/drawing/2014/main" id="{E8EBF26B-BBFD-4C26-6398-E522A73343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1603519" y="6274305"/>
              <a:ext cx="447112" cy="475549"/>
            </a:xfrm>
            <a:prstGeom prst="rect">
              <a:avLst/>
            </a:prstGeom>
          </p:spPr>
        </p:pic>
        <p:sp>
          <p:nvSpPr>
            <p:cNvPr id="11" name="Ellipse 10">
              <a:hlinkClick r:id="rId4" action="ppaction://hlinksldjump"/>
              <a:extLst>
                <a:ext uri="{FF2B5EF4-FFF2-40B4-BE49-F238E27FC236}">
                  <a16:creationId xmlns:a16="http://schemas.microsoft.com/office/drawing/2014/main" id="{42078ADE-F10E-8D0E-D81E-2DB516B5CDAD}"/>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pic>
        <p:nvPicPr>
          <p:cNvPr id="3" name="Image 2" descr="Une image contenant texte, carte, atlas, diagramme&#10;&#10;Description générée automatiquement">
            <a:extLst>
              <a:ext uri="{FF2B5EF4-FFF2-40B4-BE49-F238E27FC236}">
                <a16:creationId xmlns:a16="http://schemas.microsoft.com/office/drawing/2014/main" id="{0C59E822-D624-7117-805E-0AE55A25E8BC}"/>
              </a:ext>
            </a:extLst>
          </p:cNvPr>
          <p:cNvPicPr>
            <a:picLocks noChangeAspect="1"/>
          </p:cNvPicPr>
          <p:nvPr/>
        </p:nvPicPr>
        <p:blipFill>
          <a:blip r:embed="rId5">
            <a:extLst>
              <a:ext uri="{28A0092B-C50C-407E-A947-70E740481C1C}">
                <a14:useLocalDpi xmlns:a14="http://schemas.microsoft.com/office/drawing/2010/main" val="0"/>
              </a:ext>
            </a:extLst>
          </a:blip>
          <a:srcRect t="19191" b="10223"/>
          <a:stretch/>
        </p:blipFill>
        <p:spPr>
          <a:xfrm>
            <a:off x="3900490" y="1424194"/>
            <a:ext cx="4838321" cy="4829280"/>
          </a:xfrm>
          <a:prstGeom prst="rect">
            <a:avLst/>
          </a:prstGeom>
        </p:spPr>
      </p:pic>
      <p:pic>
        <p:nvPicPr>
          <p:cNvPr id="18" name="Graphique 17" descr="Curseur avec un remplissage uni">
            <a:hlinkClick r:id="rId6" action="ppaction://hlinksldjump"/>
            <a:extLst>
              <a:ext uri="{FF2B5EF4-FFF2-40B4-BE49-F238E27FC236}">
                <a16:creationId xmlns:a16="http://schemas.microsoft.com/office/drawing/2014/main" id="{32FE937E-289C-5977-5C75-B52B4E049F2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237619" y="2555429"/>
            <a:ext cx="611635" cy="611635"/>
          </a:xfrm>
          <a:prstGeom prst="rect">
            <a:avLst/>
          </a:prstGeom>
        </p:spPr>
      </p:pic>
      <p:pic>
        <p:nvPicPr>
          <p:cNvPr id="19" name="Graphique 18" descr="Curseur avec un remplissage uni">
            <a:hlinkClick r:id="rId9" action="ppaction://hlinksldjump"/>
            <a:extLst>
              <a:ext uri="{FF2B5EF4-FFF2-40B4-BE49-F238E27FC236}">
                <a16:creationId xmlns:a16="http://schemas.microsoft.com/office/drawing/2014/main" id="{09053AFA-1F5A-81DE-AA7F-E0916C5760A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81627" y="2739129"/>
            <a:ext cx="611635" cy="611635"/>
          </a:xfrm>
          <a:prstGeom prst="rect">
            <a:avLst/>
          </a:prstGeom>
        </p:spPr>
      </p:pic>
      <p:pic>
        <p:nvPicPr>
          <p:cNvPr id="20" name="Graphique 19" descr="Curseur avec un remplissage uni">
            <a:extLst>
              <a:ext uri="{FF2B5EF4-FFF2-40B4-BE49-F238E27FC236}">
                <a16:creationId xmlns:a16="http://schemas.microsoft.com/office/drawing/2014/main" id="{2D9E2F22-ADA5-3770-8FCA-CBA60746384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52951" y="4722365"/>
            <a:ext cx="611635" cy="611635"/>
          </a:xfrm>
          <a:prstGeom prst="rect">
            <a:avLst/>
          </a:prstGeom>
        </p:spPr>
      </p:pic>
      <p:sp>
        <p:nvSpPr>
          <p:cNvPr id="24" name="Bulle narrative : rectangle à coins arrondis 23">
            <a:extLst>
              <a:ext uri="{FF2B5EF4-FFF2-40B4-BE49-F238E27FC236}">
                <a16:creationId xmlns:a16="http://schemas.microsoft.com/office/drawing/2014/main" id="{29BEFFED-46D2-10FD-2DC3-E3E53C198B93}"/>
              </a:ext>
            </a:extLst>
          </p:cNvPr>
          <p:cNvSpPr/>
          <p:nvPr/>
        </p:nvSpPr>
        <p:spPr>
          <a:xfrm>
            <a:off x="335404" y="3967213"/>
            <a:ext cx="3643322" cy="2780359"/>
          </a:xfrm>
          <a:prstGeom prst="wedgeRoundRectCallout">
            <a:avLst>
              <a:gd name="adj1" fmla="val 109157"/>
              <a:gd name="adj2" fmla="val -18947"/>
              <a:gd name="adj3" fmla="val 16667"/>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00" b="1">
                <a:solidFill>
                  <a:schemeClr val="accent2">
                    <a:lumMod val="50000"/>
                  </a:schemeClr>
                </a:solidFill>
                <a:effectLst>
                  <a:outerShdw blurRad="38100" dist="38100" dir="2700000" algn="tl">
                    <a:srgbClr val="000000">
                      <a:alpha val="43137"/>
                    </a:srgbClr>
                  </a:outerShdw>
                </a:effectLst>
              </a:rPr>
              <a:t>Zone Sud-Massif central</a:t>
            </a:r>
          </a:p>
          <a:p>
            <a:endParaRPr lang="fr-FR" sz="1000" b="1">
              <a:solidFill>
                <a:schemeClr val="accent2">
                  <a:lumMod val="50000"/>
                </a:schemeClr>
              </a:solidFill>
              <a:effectLst>
                <a:outerShdw blurRad="38100" dist="38100" dir="2700000" algn="tl">
                  <a:srgbClr val="000000">
                    <a:alpha val="43137"/>
                  </a:srgbClr>
                </a:outerShdw>
              </a:effectLst>
            </a:endParaRPr>
          </a:p>
          <a:p>
            <a:pPr marL="171450" indent="-171450">
              <a:buFont typeface="Wingdings" panose="05000000000000000000" pitchFamily="2" charset="2"/>
              <a:buChar char="è"/>
            </a:pPr>
            <a:r>
              <a:rPr lang="fr-FR" sz="1000">
                <a:solidFill>
                  <a:schemeClr val="tx1"/>
                </a:solidFill>
              </a:rPr>
              <a:t>Densité porcine élevée </a:t>
            </a:r>
            <a:r>
              <a:rPr lang="fr-FR" sz="1000" b="1">
                <a:solidFill>
                  <a:schemeClr val="tx1"/>
                </a:solidFill>
              </a:rPr>
              <a:t>: 202 sites </a:t>
            </a:r>
            <a:r>
              <a:rPr lang="fr-FR" sz="1000">
                <a:solidFill>
                  <a:schemeClr val="tx1"/>
                </a:solidFill>
              </a:rPr>
              <a:t>porcins, représentant </a:t>
            </a:r>
            <a:r>
              <a:rPr lang="fr-FR" sz="1000" b="1">
                <a:solidFill>
                  <a:schemeClr val="tx1"/>
                </a:solidFill>
              </a:rPr>
              <a:t>22,2 %</a:t>
            </a:r>
            <a:r>
              <a:rPr lang="fr-FR" sz="1000">
                <a:solidFill>
                  <a:schemeClr val="tx1"/>
                </a:solidFill>
              </a:rPr>
              <a:t> de la production porcine du Massif central en 2018</a:t>
            </a:r>
          </a:p>
          <a:p>
            <a:pPr marL="171450" indent="-171450">
              <a:buFont typeface="Wingdings" panose="05000000000000000000" pitchFamily="2" charset="2"/>
              <a:buChar char="è"/>
            </a:pPr>
            <a:r>
              <a:rPr lang="fr-FR" sz="1000">
                <a:solidFill>
                  <a:schemeClr val="tx1"/>
                </a:solidFill>
              </a:rPr>
              <a:t>Systèmes majoritairement mixtes : </a:t>
            </a:r>
            <a:r>
              <a:rPr lang="fr-FR" sz="1000" b="1">
                <a:solidFill>
                  <a:schemeClr val="tx1"/>
                </a:solidFill>
              </a:rPr>
              <a:t>80 % </a:t>
            </a:r>
            <a:r>
              <a:rPr lang="fr-FR" sz="1000">
                <a:solidFill>
                  <a:schemeClr val="tx1"/>
                </a:solidFill>
              </a:rPr>
              <a:t>des élevages combinent porcs et herbivores (principalement bovins allaitants ou laitiers)</a:t>
            </a:r>
          </a:p>
          <a:p>
            <a:endParaRPr lang="fr-FR" sz="1000">
              <a:solidFill>
                <a:schemeClr val="tx1"/>
              </a:solidFill>
            </a:endParaRPr>
          </a:p>
          <a:p>
            <a:r>
              <a:rPr lang="fr-FR" sz="1000" i="1">
                <a:solidFill>
                  <a:schemeClr val="accent2">
                    <a:lumMod val="50000"/>
                  </a:schemeClr>
                </a:solidFill>
              </a:rPr>
              <a:t>Pratiques et perspectives :</a:t>
            </a:r>
          </a:p>
          <a:p>
            <a:endParaRPr lang="fr-FR" sz="1000">
              <a:solidFill>
                <a:schemeClr val="tx1"/>
              </a:solidFill>
            </a:endParaRPr>
          </a:p>
          <a:p>
            <a:r>
              <a:rPr lang="fr-FR" sz="1000" i="1">
                <a:solidFill>
                  <a:schemeClr val="accent2">
                    <a:lumMod val="50000"/>
                  </a:schemeClr>
                </a:solidFill>
                <a:sym typeface="Wingdings" panose="05000000000000000000" pitchFamily="2" charset="2"/>
              </a:rPr>
              <a:t> </a:t>
            </a:r>
            <a:r>
              <a:rPr lang="fr-FR" sz="1000" b="1">
                <a:solidFill>
                  <a:schemeClr val="tx1"/>
                </a:solidFill>
              </a:rPr>
              <a:t>73 % </a:t>
            </a:r>
            <a:r>
              <a:rPr lang="fr-FR" sz="1000">
                <a:solidFill>
                  <a:schemeClr val="tx1"/>
                </a:solidFill>
              </a:rPr>
              <a:t>des élevages sont engagés dans des démarches </a:t>
            </a:r>
            <a:r>
              <a:rPr lang="fr-FR" sz="1000" b="1">
                <a:solidFill>
                  <a:schemeClr val="tx1"/>
                </a:solidFill>
              </a:rPr>
              <a:t>qualité</a:t>
            </a:r>
            <a:r>
              <a:rPr lang="fr-FR" sz="1000">
                <a:solidFill>
                  <a:schemeClr val="tx1"/>
                </a:solidFill>
              </a:rPr>
              <a:t> (IGP majoritairement).</a:t>
            </a:r>
          </a:p>
          <a:p>
            <a:r>
              <a:rPr lang="fr-FR" sz="1000" i="1">
                <a:solidFill>
                  <a:schemeClr val="accent2">
                    <a:lumMod val="50000"/>
                  </a:schemeClr>
                </a:solidFill>
                <a:sym typeface="Wingdings" panose="05000000000000000000" pitchFamily="2" charset="2"/>
              </a:rPr>
              <a:t> </a:t>
            </a:r>
            <a:r>
              <a:rPr lang="fr-FR" sz="1000">
                <a:solidFill>
                  <a:schemeClr val="tx1"/>
                </a:solidFill>
              </a:rPr>
              <a:t>Peu d’exploitations pratiquent la </a:t>
            </a:r>
            <a:r>
              <a:rPr lang="fr-FR" sz="1000" b="1">
                <a:solidFill>
                  <a:schemeClr val="tx1"/>
                </a:solidFill>
              </a:rPr>
              <a:t>transformation </a:t>
            </a:r>
            <a:r>
              <a:rPr lang="fr-FR" sz="1000">
                <a:solidFill>
                  <a:schemeClr val="tx1"/>
                </a:solidFill>
              </a:rPr>
              <a:t>fermière ou la </a:t>
            </a:r>
            <a:r>
              <a:rPr lang="fr-FR" sz="1000" b="1">
                <a:solidFill>
                  <a:schemeClr val="tx1"/>
                </a:solidFill>
              </a:rPr>
              <a:t>vente directe</a:t>
            </a:r>
            <a:r>
              <a:rPr lang="fr-FR" sz="1000">
                <a:solidFill>
                  <a:schemeClr val="tx1"/>
                </a:solidFill>
              </a:rPr>
              <a:t>. </a:t>
            </a:r>
          </a:p>
          <a:p>
            <a:r>
              <a:rPr lang="fr-FR" sz="1000" i="1">
                <a:solidFill>
                  <a:schemeClr val="accent2">
                    <a:lumMod val="50000"/>
                  </a:schemeClr>
                </a:solidFill>
                <a:sym typeface="Wingdings" panose="05000000000000000000" pitchFamily="2" charset="2"/>
              </a:rPr>
              <a:t> </a:t>
            </a:r>
            <a:r>
              <a:rPr lang="fr-FR" sz="1000">
                <a:solidFill>
                  <a:schemeClr val="tx1"/>
                </a:solidFill>
              </a:rPr>
              <a:t>Stabilité prévue, </a:t>
            </a:r>
            <a:r>
              <a:rPr lang="fr-FR" sz="1000" b="1">
                <a:solidFill>
                  <a:schemeClr val="tx1"/>
                </a:solidFill>
              </a:rPr>
              <a:t>70 % </a:t>
            </a:r>
            <a:r>
              <a:rPr lang="fr-FR" sz="1000">
                <a:solidFill>
                  <a:schemeClr val="tx1"/>
                </a:solidFill>
              </a:rPr>
              <a:t>des éleveurs souhaitent </a:t>
            </a:r>
            <a:r>
              <a:rPr lang="fr-FR" sz="1000" b="1">
                <a:solidFill>
                  <a:schemeClr val="tx1"/>
                </a:solidFill>
              </a:rPr>
              <a:t>maintenir</a:t>
            </a:r>
            <a:r>
              <a:rPr lang="fr-FR" sz="1000">
                <a:solidFill>
                  <a:schemeClr val="tx1"/>
                </a:solidFill>
              </a:rPr>
              <a:t> leur activité porcine.</a:t>
            </a:r>
            <a:endParaRPr lang="fr-FR" sz="1000" i="1">
              <a:solidFill>
                <a:schemeClr val="tx1"/>
              </a:solidFill>
            </a:endParaRPr>
          </a:p>
        </p:txBody>
      </p:sp>
      <p:sp>
        <p:nvSpPr>
          <p:cNvPr id="2" name="ZoneTexte 1">
            <a:extLst>
              <a:ext uri="{FF2B5EF4-FFF2-40B4-BE49-F238E27FC236}">
                <a16:creationId xmlns:a16="http://schemas.microsoft.com/office/drawing/2014/main" id="{35D04DFD-624C-524D-69F7-22661C7361F6}"/>
              </a:ext>
            </a:extLst>
          </p:cNvPr>
          <p:cNvSpPr txBox="1"/>
          <p:nvPr/>
        </p:nvSpPr>
        <p:spPr>
          <a:xfrm>
            <a:off x="517730" y="564219"/>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la filière en quelques chiffres</a:t>
            </a:r>
          </a:p>
        </p:txBody>
      </p:sp>
      <p:grpSp>
        <p:nvGrpSpPr>
          <p:cNvPr id="4" name="Groupe 3">
            <a:extLst>
              <a:ext uri="{FF2B5EF4-FFF2-40B4-BE49-F238E27FC236}">
                <a16:creationId xmlns:a16="http://schemas.microsoft.com/office/drawing/2014/main" id="{36C1CF3C-38FB-715E-27C5-449B524DFEB0}"/>
              </a:ext>
            </a:extLst>
          </p:cNvPr>
          <p:cNvGrpSpPr/>
          <p:nvPr/>
        </p:nvGrpSpPr>
        <p:grpSpPr>
          <a:xfrm>
            <a:off x="8264577" y="91614"/>
            <a:ext cx="2087235" cy="235697"/>
            <a:chOff x="2464028" y="4949423"/>
            <a:chExt cx="2087235" cy="235697"/>
          </a:xfrm>
        </p:grpSpPr>
        <p:sp>
          <p:nvSpPr>
            <p:cNvPr id="10" name="Hexagone 9">
              <a:extLst>
                <a:ext uri="{FF2B5EF4-FFF2-40B4-BE49-F238E27FC236}">
                  <a16:creationId xmlns:a16="http://schemas.microsoft.com/office/drawing/2014/main" id="{31B7604D-6776-FD80-11A1-3E8A0BC3DF60}"/>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4" name="Hexagone 13">
              <a:extLst>
                <a:ext uri="{FF2B5EF4-FFF2-40B4-BE49-F238E27FC236}">
                  <a16:creationId xmlns:a16="http://schemas.microsoft.com/office/drawing/2014/main" id="{9EDBAD15-D888-0399-B7A1-B8AACBE9F635}"/>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8E77D914-FA27-AC0F-67D8-30B7776F195B}"/>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235DDA36-FC21-3C54-2A9E-A23CDC4CE4CD}"/>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7" name="Hexagone 16">
              <a:extLst>
                <a:ext uri="{FF2B5EF4-FFF2-40B4-BE49-F238E27FC236}">
                  <a16:creationId xmlns:a16="http://schemas.microsoft.com/office/drawing/2014/main" id="{EED99A0A-76E5-E3FA-7EE6-9FD7CE2020F4}"/>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91751545-DB9A-B6F9-B77F-51FE5441A3A9}"/>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93A3C890-7DA9-1046-B38C-F55A03073922}"/>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3" name="Organigramme : Terminateur 12">
            <a:hlinkClick r:id="rId10" action="ppaction://hlinksldjump"/>
            <a:extLst>
              <a:ext uri="{FF2B5EF4-FFF2-40B4-BE49-F238E27FC236}">
                <a16:creationId xmlns:a16="http://schemas.microsoft.com/office/drawing/2014/main" id="{CFA13789-9C83-5DE0-9033-1A522AB9194B}"/>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sp>
        <p:nvSpPr>
          <p:cNvPr id="9" name="ZoneTexte 8">
            <a:extLst>
              <a:ext uri="{FF2B5EF4-FFF2-40B4-BE49-F238E27FC236}">
                <a16:creationId xmlns:a16="http://schemas.microsoft.com/office/drawing/2014/main" id="{E9B43F79-A603-370D-C112-DE2DCE14720D}"/>
              </a:ext>
            </a:extLst>
          </p:cNvPr>
          <p:cNvSpPr txBox="1"/>
          <p:nvPr/>
        </p:nvSpPr>
        <p:spPr>
          <a:xfrm>
            <a:off x="9032240" y="6408731"/>
            <a:ext cx="2584925" cy="276999"/>
          </a:xfrm>
          <a:prstGeom prst="rect">
            <a:avLst/>
          </a:prstGeom>
          <a:noFill/>
        </p:spPr>
        <p:txBody>
          <a:bodyPr wrap="square" rtlCol="0">
            <a:spAutoFit/>
          </a:bodyPr>
          <a:lstStyle/>
          <a:p>
            <a:r>
              <a:rPr lang="fr-FR" sz="1200" u="none" strike="noStrike">
                <a:effectLst/>
              </a:rPr>
              <a:t>(Massif central, 2025 ; Rapey, 2022)</a:t>
            </a:r>
            <a:endParaRPr lang="fr-FR" sz="1200"/>
          </a:p>
        </p:txBody>
      </p:sp>
      <p:sp>
        <p:nvSpPr>
          <p:cNvPr id="23" name="Organigramme : Multidocument 22">
            <a:hlinkClick r:id="rId11" action="ppaction://hlinksldjump"/>
            <a:extLst>
              <a:ext uri="{FF2B5EF4-FFF2-40B4-BE49-F238E27FC236}">
                <a16:creationId xmlns:a16="http://schemas.microsoft.com/office/drawing/2014/main" id="{EFA7BC0B-0313-E104-C283-53D033C6FBEC}"/>
              </a:ext>
            </a:extLst>
          </p:cNvPr>
          <p:cNvSpPr/>
          <p:nvPr/>
        </p:nvSpPr>
        <p:spPr>
          <a:xfrm>
            <a:off x="5946463" y="6423223"/>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1534096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0B44C-F726-2198-9A4A-4B9E25FA4C77}"/>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0F70015A-15F5-4154-AAB2-9BCB4242C138}"/>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Hexagone 1">
            <a:extLst>
              <a:ext uri="{FF2B5EF4-FFF2-40B4-BE49-F238E27FC236}">
                <a16:creationId xmlns:a16="http://schemas.microsoft.com/office/drawing/2014/main" id="{DB24936B-3943-5C21-83FD-5D3CDCF9A662}"/>
              </a:ext>
            </a:extLst>
          </p:cNvPr>
          <p:cNvSpPr/>
          <p:nvPr/>
        </p:nvSpPr>
        <p:spPr>
          <a:xfrm>
            <a:off x="11149315" y="5968800"/>
            <a:ext cx="966242" cy="837784"/>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1100" b="1">
                <a:ln w="0"/>
                <a:solidFill>
                  <a:schemeClr val="tx1"/>
                </a:solidFill>
              </a:rPr>
              <a:t>BPA</a:t>
            </a:r>
          </a:p>
        </p:txBody>
      </p:sp>
      <p:sp>
        <p:nvSpPr>
          <p:cNvPr id="9" name="Flèche : pentagone 8">
            <a:extLst>
              <a:ext uri="{FF2B5EF4-FFF2-40B4-BE49-F238E27FC236}">
                <a16:creationId xmlns:a16="http://schemas.microsoft.com/office/drawing/2014/main" id="{4E1CEBE7-60F9-A31C-D000-C20AF3E75A82}"/>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rganigramme : Terminateur 10">
            <a:hlinkClick r:id="rId2" action="ppaction://hlinksldjump"/>
            <a:extLst>
              <a:ext uri="{FF2B5EF4-FFF2-40B4-BE49-F238E27FC236}">
                <a16:creationId xmlns:a16="http://schemas.microsoft.com/office/drawing/2014/main" id="{CF550713-0ED1-DA3A-5CD2-A5C726631214}"/>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ACCUEIL</a:t>
            </a:r>
          </a:p>
        </p:txBody>
      </p:sp>
      <p:sp>
        <p:nvSpPr>
          <p:cNvPr id="13" name="ZoneTexte 12">
            <a:extLst>
              <a:ext uri="{FF2B5EF4-FFF2-40B4-BE49-F238E27FC236}">
                <a16:creationId xmlns:a16="http://schemas.microsoft.com/office/drawing/2014/main" id="{C6E3CCA4-F490-ABCE-98A3-24F9FE8B22B6}"/>
              </a:ext>
            </a:extLst>
          </p:cNvPr>
          <p:cNvSpPr txBox="1"/>
          <p:nvPr/>
        </p:nvSpPr>
        <p:spPr>
          <a:xfrm>
            <a:off x="499672" y="27338"/>
            <a:ext cx="546424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APPROCHE PAR NIVEAU DE FORMATION </a:t>
            </a:r>
            <a:r>
              <a:rPr lang="fr-FR" sz="1800" b="1">
                <a:solidFill>
                  <a:schemeClr val="bg1"/>
                </a:solidFill>
                <a:sym typeface="Wingdings" panose="05000000000000000000" pitchFamily="2" charset="2"/>
              </a:rPr>
              <a:t> BPA</a:t>
            </a:r>
            <a:endParaRPr lang="fr-FR" b="1">
              <a:solidFill>
                <a:schemeClr val="bg1"/>
              </a:solidFill>
            </a:endParaRPr>
          </a:p>
        </p:txBody>
      </p:sp>
      <p:sp>
        <p:nvSpPr>
          <p:cNvPr id="3" name="Organigramme : Connecteur 2">
            <a:hlinkClick r:id="rId3" action="ppaction://hlinksldjump"/>
            <a:extLst>
              <a:ext uri="{FF2B5EF4-FFF2-40B4-BE49-F238E27FC236}">
                <a16:creationId xmlns:a16="http://schemas.microsoft.com/office/drawing/2014/main" id="{99BD333B-358F-9CA1-4F33-1FD19BDB6921}"/>
              </a:ext>
            </a:extLst>
          </p:cNvPr>
          <p:cNvSpPr/>
          <p:nvPr/>
        </p:nvSpPr>
        <p:spPr>
          <a:xfrm>
            <a:off x="1602945" y="2504723"/>
            <a:ext cx="1890889"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Effluents</a:t>
            </a:r>
            <a:endParaRPr lang="fr-FR">
              <a:solidFill>
                <a:schemeClr val="tx1"/>
              </a:solidFill>
            </a:endParaRPr>
          </a:p>
        </p:txBody>
      </p:sp>
      <p:sp>
        <p:nvSpPr>
          <p:cNvPr id="4" name="Organigramme : Connecteur 3">
            <a:hlinkClick r:id="rId4" action="ppaction://hlinksldjump"/>
            <a:extLst>
              <a:ext uri="{FF2B5EF4-FFF2-40B4-BE49-F238E27FC236}">
                <a16:creationId xmlns:a16="http://schemas.microsoft.com/office/drawing/2014/main" id="{B1E91CCD-C90D-2698-9E0F-2330E9BEDE9C}"/>
              </a:ext>
            </a:extLst>
          </p:cNvPr>
          <p:cNvSpPr/>
          <p:nvPr/>
        </p:nvSpPr>
        <p:spPr>
          <a:xfrm>
            <a:off x="8698167"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b="1">
                <a:solidFill>
                  <a:schemeClr val="tx1"/>
                </a:solidFill>
              </a:rPr>
              <a:t>La mixité</a:t>
            </a:r>
            <a:endParaRPr lang="fr-FR">
              <a:solidFill>
                <a:schemeClr val="tx1"/>
              </a:solidFill>
            </a:endParaRPr>
          </a:p>
        </p:txBody>
      </p:sp>
      <p:sp>
        <p:nvSpPr>
          <p:cNvPr id="5" name="Organigramme : Connecteur 4">
            <a:hlinkClick r:id="rId5" action="ppaction://hlinksldjump"/>
            <a:extLst>
              <a:ext uri="{FF2B5EF4-FFF2-40B4-BE49-F238E27FC236}">
                <a16:creationId xmlns:a16="http://schemas.microsoft.com/office/drawing/2014/main" id="{7449BCFB-91BB-8FDD-E201-ABAFD895E5CE}"/>
              </a:ext>
            </a:extLst>
          </p:cNvPr>
          <p:cNvSpPr/>
          <p:nvPr/>
        </p:nvSpPr>
        <p:spPr>
          <a:xfrm>
            <a:off x="5150443"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Filière locale</a:t>
            </a:r>
          </a:p>
        </p:txBody>
      </p:sp>
    </p:spTree>
    <p:extLst>
      <p:ext uri="{BB962C8B-B14F-4D97-AF65-F5344CB8AC3E}">
        <p14:creationId xmlns:p14="http://schemas.microsoft.com/office/powerpoint/2010/main" val="32232506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295E3-F3C0-CD37-752C-E677AF8CE15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2C84B56-515D-E94A-FE32-F65F8A39ECFF}"/>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pentagone 5">
            <a:extLst>
              <a:ext uri="{FF2B5EF4-FFF2-40B4-BE49-F238E27FC236}">
                <a16:creationId xmlns:a16="http://schemas.microsoft.com/office/drawing/2014/main" id="{FAAE01F5-99F7-5834-5EC0-313E87B48C78}"/>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DE1F5BD7-D719-469D-F0F6-B946B0EDBCF1}"/>
              </a:ext>
            </a:extLst>
          </p:cNvPr>
          <p:cNvSpPr txBox="1"/>
          <p:nvPr/>
        </p:nvSpPr>
        <p:spPr>
          <a:xfrm>
            <a:off x="499672" y="27338"/>
            <a:ext cx="38880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a:solidFill>
                  <a:schemeClr val="bg1"/>
                </a:solidFill>
                <a:latin typeface="Aptos Display"/>
              </a:rPr>
              <a:t>Filière locale</a:t>
            </a:r>
          </a:p>
        </p:txBody>
      </p:sp>
      <p:sp>
        <p:nvSpPr>
          <p:cNvPr id="9" name="Organigramme : Terminateur 8">
            <a:hlinkClick r:id="rId2" action="ppaction://hlinksldjump"/>
            <a:extLst>
              <a:ext uri="{FF2B5EF4-FFF2-40B4-BE49-F238E27FC236}">
                <a16:creationId xmlns:a16="http://schemas.microsoft.com/office/drawing/2014/main" id="{2B331BFD-C6D4-5241-6513-245B2A0964AD}"/>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SOMMAIRE</a:t>
            </a:r>
          </a:p>
        </p:txBody>
      </p:sp>
      <p:grpSp>
        <p:nvGrpSpPr>
          <p:cNvPr id="12" name="Groupe 11">
            <a:extLst>
              <a:ext uri="{FF2B5EF4-FFF2-40B4-BE49-F238E27FC236}">
                <a16:creationId xmlns:a16="http://schemas.microsoft.com/office/drawing/2014/main" id="{C64C4AB9-95C1-926F-F10C-2ACD286DE91C}"/>
              </a:ext>
            </a:extLst>
          </p:cNvPr>
          <p:cNvGrpSpPr/>
          <p:nvPr/>
        </p:nvGrpSpPr>
        <p:grpSpPr>
          <a:xfrm>
            <a:off x="11569822" y="6273461"/>
            <a:ext cx="488535" cy="481318"/>
            <a:chOff x="11569822" y="6273461"/>
            <a:chExt cx="488535" cy="481318"/>
          </a:xfrm>
        </p:grpSpPr>
        <p:pic>
          <p:nvPicPr>
            <p:cNvPr id="5" name="Graphique 64" descr="Notes Post-it avec un remplissage uni">
              <a:hlinkClick r:id="rId3" action="ppaction://hlinksldjump"/>
              <a:extLst>
                <a:ext uri="{FF2B5EF4-FFF2-40B4-BE49-F238E27FC236}">
                  <a16:creationId xmlns:a16="http://schemas.microsoft.com/office/drawing/2014/main" id="{FBCF83C3-AABA-03D9-81DE-34C3385851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11603519" y="6274305"/>
              <a:ext cx="447112" cy="475549"/>
            </a:xfrm>
            <a:prstGeom prst="rect">
              <a:avLst/>
            </a:prstGeom>
          </p:spPr>
        </p:pic>
        <p:sp>
          <p:nvSpPr>
            <p:cNvPr id="11" name="Ellipse 10">
              <a:extLst>
                <a:ext uri="{FF2B5EF4-FFF2-40B4-BE49-F238E27FC236}">
                  <a16:creationId xmlns:a16="http://schemas.microsoft.com/office/drawing/2014/main" id="{3FA3212F-137E-231E-7269-DD2886DB8409}"/>
                </a:ext>
              </a:extLst>
            </p:cNvPr>
            <p:cNvSpPr/>
            <p:nvPr/>
          </p:nvSpPr>
          <p:spPr>
            <a:xfrm>
              <a:off x="11569822" y="627346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pic>
        <p:nvPicPr>
          <p:cNvPr id="3" name="Image 2" descr="Une image contenant texte, carte, atlas, diagramme&#10;&#10;Description générée automatiquement">
            <a:extLst>
              <a:ext uri="{FF2B5EF4-FFF2-40B4-BE49-F238E27FC236}">
                <a16:creationId xmlns:a16="http://schemas.microsoft.com/office/drawing/2014/main" id="{F39AC427-8C55-D75E-6500-A5778EA0880C}"/>
              </a:ext>
            </a:extLst>
          </p:cNvPr>
          <p:cNvPicPr>
            <a:picLocks noChangeAspect="1"/>
          </p:cNvPicPr>
          <p:nvPr/>
        </p:nvPicPr>
        <p:blipFill>
          <a:blip r:embed="rId6">
            <a:extLst>
              <a:ext uri="{28A0092B-C50C-407E-A947-70E740481C1C}">
                <a14:useLocalDpi xmlns:a14="http://schemas.microsoft.com/office/drawing/2010/main" val="0"/>
              </a:ext>
            </a:extLst>
          </a:blip>
          <a:srcRect t="19191" b="10223"/>
          <a:stretch/>
        </p:blipFill>
        <p:spPr>
          <a:xfrm>
            <a:off x="3900490" y="1424194"/>
            <a:ext cx="4838321" cy="4829280"/>
          </a:xfrm>
          <a:prstGeom prst="rect">
            <a:avLst/>
          </a:prstGeom>
        </p:spPr>
      </p:pic>
      <p:pic>
        <p:nvPicPr>
          <p:cNvPr id="18" name="Graphique 17" descr="Curseur avec un remplissage uni">
            <a:extLst>
              <a:ext uri="{FF2B5EF4-FFF2-40B4-BE49-F238E27FC236}">
                <a16:creationId xmlns:a16="http://schemas.microsoft.com/office/drawing/2014/main" id="{B0093111-45FD-B062-C160-BCC7FCD0520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237619" y="2555429"/>
            <a:ext cx="611635" cy="611635"/>
          </a:xfrm>
          <a:prstGeom prst="rect">
            <a:avLst/>
          </a:prstGeom>
        </p:spPr>
      </p:pic>
      <p:pic>
        <p:nvPicPr>
          <p:cNvPr id="19" name="Graphique 18" descr="Curseur avec un remplissage uni">
            <a:extLst>
              <a:ext uri="{FF2B5EF4-FFF2-40B4-BE49-F238E27FC236}">
                <a16:creationId xmlns:a16="http://schemas.microsoft.com/office/drawing/2014/main" id="{4873A58C-4AB9-696C-8056-4591DC50751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81627" y="2739129"/>
            <a:ext cx="611635" cy="611635"/>
          </a:xfrm>
          <a:prstGeom prst="rect">
            <a:avLst/>
          </a:prstGeom>
        </p:spPr>
      </p:pic>
      <p:pic>
        <p:nvPicPr>
          <p:cNvPr id="20" name="Graphique 19" descr="Curseur avec un remplissage uni">
            <a:extLst>
              <a:ext uri="{FF2B5EF4-FFF2-40B4-BE49-F238E27FC236}">
                <a16:creationId xmlns:a16="http://schemas.microsoft.com/office/drawing/2014/main" id="{9E9249C9-9BA4-0E35-0A84-C0573AE25B1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52951" y="4722365"/>
            <a:ext cx="611635" cy="611635"/>
          </a:xfrm>
          <a:prstGeom prst="rect">
            <a:avLst/>
          </a:prstGeom>
        </p:spPr>
      </p:pic>
      <p:sp>
        <p:nvSpPr>
          <p:cNvPr id="23" name="Bulle narrative : rectangle à coins arrondis 22">
            <a:extLst>
              <a:ext uri="{FF2B5EF4-FFF2-40B4-BE49-F238E27FC236}">
                <a16:creationId xmlns:a16="http://schemas.microsoft.com/office/drawing/2014/main" id="{F3851C0D-2E2B-E646-337B-7866AF9475BD}"/>
              </a:ext>
            </a:extLst>
          </p:cNvPr>
          <p:cNvSpPr/>
          <p:nvPr/>
        </p:nvSpPr>
        <p:spPr>
          <a:xfrm>
            <a:off x="374514" y="1062908"/>
            <a:ext cx="3525975" cy="2780359"/>
          </a:xfrm>
          <a:prstGeom prst="wedgeRoundRectCallout">
            <a:avLst>
              <a:gd name="adj1" fmla="val 89903"/>
              <a:gd name="adj2" fmla="val 8317"/>
              <a:gd name="adj3" fmla="val 16667"/>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00" b="1">
                <a:solidFill>
                  <a:schemeClr val="accent2">
                    <a:lumMod val="50000"/>
                  </a:schemeClr>
                </a:solidFill>
                <a:effectLst>
                  <a:outerShdw blurRad="38100" dist="38100" dir="2700000" algn="tl">
                    <a:srgbClr val="000000">
                      <a:alpha val="43137"/>
                    </a:srgbClr>
                  </a:outerShdw>
                </a:effectLst>
              </a:rPr>
              <a:t>Zone Nord-Massif central</a:t>
            </a:r>
            <a:r>
              <a:rPr lang="fr-FR" sz="1000"/>
              <a:t> </a:t>
            </a:r>
          </a:p>
          <a:p>
            <a:endParaRPr lang="fr-FR" sz="1000"/>
          </a:p>
          <a:p>
            <a:r>
              <a:rPr lang="fr-FR" sz="1000">
                <a:solidFill>
                  <a:schemeClr val="tx1"/>
                </a:solidFill>
                <a:sym typeface="Wingdings" panose="05000000000000000000" pitchFamily="2" charset="2"/>
              </a:rPr>
              <a:t> </a:t>
            </a:r>
            <a:r>
              <a:rPr lang="fr-FR" sz="1000">
                <a:solidFill>
                  <a:schemeClr val="tx1"/>
                </a:solidFill>
              </a:rPr>
              <a:t>Moins de sites, mais production significative </a:t>
            </a:r>
            <a:r>
              <a:rPr lang="fr-FR" sz="1000" b="1">
                <a:solidFill>
                  <a:schemeClr val="tx1"/>
                </a:solidFill>
              </a:rPr>
              <a:t>: 72 sites </a:t>
            </a:r>
            <a:r>
              <a:rPr lang="fr-FR" sz="1000">
                <a:solidFill>
                  <a:schemeClr val="tx1"/>
                </a:solidFill>
              </a:rPr>
              <a:t>pour </a:t>
            </a:r>
            <a:r>
              <a:rPr lang="fr-FR" sz="1000" b="1">
                <a:solidFill>
                  <a:schemeClr val="tx1"/>
                </a:solidFill>
              </a:rPr>
              <a:t>8,4 % </a:t>
            </a:r>
            <a:r>
              <a:rPr lang="fr-FR" sz="1000">
                <a:solidFill>
                  <a:schemeClr val="tx1"/>
                </a:solidFill>
              </a:rPr>
              <a:t>de la production régionale.</a:t>
            </a:r>
          </a:p>
          <a:p>
            <a:endParaRPr lang="fr-FR" sz="1000">
              <a:solidFill>
                <a:schemeClr val="tx1"/>
              </a:solidFill>
            </a:endParaRPr>
          </a:p>
          <a:p>
            <a:r>
              <a:rPr lang="fr-FR" sz="1000">
                <a:solidFill>
                  <a:schemeClr val="tx1"/>
                </a:solidFill>
                <a:sym typeface="Wingdings" panose="05000000000000000000" pitchFamily="2" charset="2"/>
              </a:rPr>
              <a:t> </a:t>
            </a:r>
            <a:r>
              <a:rPr lang="fr-FR" sz="1000">
                <a:solidFill>
                  <a:schemeClr val="tx1"/>
                </a:solidFill>
              </a:rPr>
              <a:t>Majorité d'élevages mixtes : </a:t>
            </a:r>
            <a:r>
              <a:rPr lang="fr-FR" sz="1000" b="1">
                <a:solidFill>
                  <a:schemeClr val="tx1"/>
                </a:solidFill>
              </a:rPr>
              <a:t>72 % </a:t>
            </a:r>
            <a:r>
              <a:rPr lang="fr-FR" sz="1000">
                <a:solidFill>
                  <a:schemeClr val="tx1"/>
                </a:solidFill>
              </a:rPr>
              <a:t>combinent porcs et herbivores (bovins ou ovins allaitants)</a:t>
            </a:r>
          </a:p>
          <a:p>
            <a:endParaRPr lang="fr-FR" sz="1000"/>
          </a:p>
          <a:p>
            <a:r>
              <a:rPr lang="fr-FR" sz="1000" i="1">
                <a:solidFill>
                  <a:schemeClr val="accent2">
                    <a:lumMod val="50000"/>
                  </a:schemeClr>
                </a:solidFill>
              </a:rPr>
              <a:t>Particularités :</a:t>
            </a:r>
          </a:p>
          <a:p>
            <a:endParaRPr lang="fr-FR" sz="1000" i="1">
              <a:solidFill>
                <a:schemeClr val="accent2">
                  <a:lumMod val="50000"/>
                </a:schemeClr>
              </a:solidFill>
            </a:endParaRPr>
          </a:p>
          <a:p>
            <a:r>
              <a:rPr lang="fr-FR" sz="1000" i="1">
                <a:solidFill>
                  <a:schemeClr val="accent2">
                    <a:lumMod val="50000"/>
                  </a:schemeClr>
                </a:solidFill>
                <a:sym typeface="Wingdings" panose="05000000000000000000" pitchFamily="2" charset="2"/>
              </a:rPr>
              <a:t></a:t>
            </a:r>
            <a:r>
              <a:rPr lang="fr-FR" sz="1000" b="1">
                <a:solidFill>
                  <a:schemeClr val="accent2">
                    <a:lumMod val="50000"/>
                  </a:schemeClr>
                </a:solidFill>
                <a:sym typeface="Wingdings" panose="05000000000000000000" pitchFamily="2" charset="2"/>
              </a:rPr>
              <a:t>   </a:t>
            </a:r>
            <a:r>
              <a:rPr lang="fr-FR" sz="1000" b="1">
                <a:solidFill>
                  <a:schemeClr val="tx1"/>
                </a:solidFill>
              </a:rPr>
              <a:t>41 % </a:t>
            </a:r>
            <a:r>
              <a:rPr lang="fr-FR" sz="1000">
                <a:solidFill>
                  <a:schemeClr val="tx1"/>
                </a:solidFill>
              </a:rPr>
              <a:t>des éleveurs prévoient d’augmenter leur production porcine.       </a:t>
            </a:r>
          </a:p>
          <a:p>
            <a:r>
              <a:rPr lang="fr-FR" sz="1000" i="1">
                <a:solidFill>
                  <a:schemeClr val="accent2">
                    <a:lumMod val="50000"/>
                  </a:schemeClr>
                </a:solidFill>
                <a:sym typeface="Wingdings" panose="05000000000000000000" pitchFamily="2" charset="2"/>
              </a:rPr>
              <a:t></a:t>
            </a:r>
            <a:r>
              <a:rPr lang="fr-FR" sz="1000">
                <a:solidFill>
                  <a:schemeClr val="tx1"/>
                </a:solidFill>
                <a:sym typeface="Wingdings" panose="05000000000000000000" pitchFamily="2" charset="2"/>
              </a:rPr>
              <a:t>   </a:t>
            </a:r>
            <a:r>
              <a:rPr lang="fr-FR" sz="1000">
                <a:solidFill>
                  <a:schemeClr val="tx1"/>
                </a:solidFill>
              </a:rPr>
              <a:t>Fort recours aux </a:t>
            </a:r>
            <a:r>
              <a:rPr lang="fr-FR" sz="1000" b="1">
                <a:solidFill>
                  <a:schemeClr val="tx1"/>
                </a:solidFill>
              </a:rPr>
              <a:t>groupements de producteurs</a:t>
            </a:r>
            <a:r>
              <a:rPr lang="fr-FR" sz="1000">
                <a:solidFill>
                  <a:schemeClr val="tx1"/>
                </a:solidFill>
              </a:rPr>
              <a:t>, mais aucune transformation fermière ou vente directe observée.      </a:t>
            </a:r>
          </a:p>
          <a:p>
            <a:r>
              <a:rPr lang="fr-FR" sz="1000" i="1">
                <a:solidFill>
                  <a:schemeClr val="accent2">
                    <a:lumMod val="50000"/>
                  </a:schemeClr>
                </a:solidFill>
                <a:sym typeface="Wingdings" panose="05000000000000000000" pitchFamily="2" charset="2"/>
              </a:rPr>
              <a:t></a:t>
            </a:r>
            <a:r>
              <a:rPr lang="fr-FR" sz="1000">
                <a:solidFill>
                  <a:schemeClr val="tx1"/>
                </a:solidFill>
                <a:sym typeface="Wingdings" panose="05000000000000000000" pitchFamily="2" charset="2"/>
              </a:rPr>
              <a:t>   </a:t>
            </a:r>
            <a:r>
              <a:rPr lang="fr-FR" sz="1000">
                <a:solidFill>
                  <a:schemeClr val="tx1"/>
                </a:solidFill>
              </a:rPr>
              <a:t>Une </a:t>
            </a:r>
            <a:r>
              <a:rPr lang="fr-FR" sz="1000" b="1">
                <a:solidFill>
                  <a:schemeClr val="tx1"/>
                </a:solidFill>
              </a:rPr>
              <a:t>dynamique soutenue</a:t>
            </a:r>
            <a:r>
              <a:rPr lang="fr-FR" sz="1000">
                <a:solidFill>
                  <a:schemeClr val="tx1"/>
                </a:solidFill>
              </a:rPr>
              <a:t>, avec des perspectives de croissance plus affirmées que dans les autres zones</a:t>
            </a:r>
            <a:r>
              <a:rPr lang="fr-FR" sz="1000" i="1">
                <a:solidFill>
                  <a:schemeClr val="tx1"/>
                </a:solidFill>
              </a:rPr>
              <a:t>. </a:t>
            </a:r>
          </a:p>
        </p:txBody>
      </p:sp>
      <p:sp>
        <p:nvSpPr>
          <p:cNvPr id="24" name="Bulle narrative : rectangle à coins arrondis 23">
            <a:extLst>
              <a:ext uri="{FF2B5EF4-FFF2-40B4-BE49-F238E27FC236}">
                <a16:creationId xmlns:a16="http://schemas.microsoft.com/office/drawing/2014/main" id="{EA7EC468-5D89-D52E-6A62-63EA347F3660}"/>
              </a:ext>
            </a:extLst>
          </p:cNvPr>
          <p:cNvSpPr/>
          <p:nvPr/>
        </p:nvSpPr>
        <p:spPr>
          <a:xfrm>
            <a:off x="335404" y="3967213"/>
            <a:ext cx="3643322" cy="2780359"/>
          </a:xfrm>
          <a:prstGeom prst="wedgeRoundRectCallout">
            <a:avLst>
              <a:gd name="adj1" fmla="val 109157"/>
              <a:gd name="adj2" fmla="val -18947"/>
              <a:gd name="adj3" fmla="val 16667"/>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00" b="1">
                <a:solidFill>
                  <a:schemeClr val="accent2">
                    <a:lumMod val="50000"/>
                  </a:schemeClr>
                </a:solidFill>
                <a:effectLst>
                  <a:outerShdw blurRad="38100" dist="38100" dir="2700000" algn="tl">
                    <a:srgbClr val="000000">
                      <a:alpha val="43137"/>
                    </a:srgbClr>
                  </a:outerShdw>
                </a:effectLst>
              </a:rPr>
              <a:t>Zone Sud-Massif central</a:t>
            </a:r>
          </a:p>
          <a:p>
            <a:endParaRPr lang="fr-FR" sz="1000" b="1">
              <a:solidFill>
                <a:schemeClr val="accent2">
                  <a:lumMod val="50000"/>
                </a:schemeClr>
              </a:solidFill>
              <a:effectLst>
                <a:outerShdw blurRad="38100" dist="38100" dir="2700000" algn="tl">
                  <a:srgbClr val="000000">
                    <a:alpha val="43137"/>
                  </a:srgbClr>
                </a:outerShdw>
              </a:effectLst>
            </a:endParaRPr>
          </a:p>
          <a:p>
            <a:pPr marL="171450" indent="-171450">
              <a:buFont typeface="Wingdings" panose="05000000000000000000" pitchFamily="2" charset="2"/>
              <a:buChar char="è"/>
            </a:pPr>
            <a:r>
              <a:rPr lang="fr-FR" sz="1000">
                <a:solidFill>
                  <a:schemeClr val="tx1"/>
                </a:solidFill>
              </a:rPr>
              <a:t>Densité porcine élevée </a:t>
            </a:r>
            <a:r>
              <a:rPr lang="fr-FR" sz="1000" b="1">
                <a:solidFill>
                  <a:schemeClr val="tx1"/>
                </a:solidFill>
              </a:rPr>
              <a:t>: 202 sites </a:t>
            </a:r>
            <a:r>
              <a:rPr lang="fr-FR" sz="1000">
                <a:solidFill>
                  <a:schemeClr val="tx1"/>
                </a:solidFill>
              </a:rPr>
              <a:t>porcins, représentant </a:t>
            </a:r>
            <a:r>
              <a:rPr lang="fr-FR" sz="1000" b="1">
                <a:solidFill>
                  <a:schemeClr val="tx1"/>
                </a:solidFill>
              </a:rPr>
              <a:t>22,2 %</a:t>
            </a:r>
            <a:r>
              <a:rPr lang="fr-FR" sz="1000">
                <a:solidFill>
                  <a:schemeClr val="tx1"/>
                </a:solidFill>
              </a:rPr>
              <a:t> de la production porcine du Massif central en 2018</a:t>
            </a:r>
          </a:p>
          <a:p>
            <a:pPr marL="171450" indent="-171450">
              <a:buFont typeface="Wingdings" panose="05000000000000000000" pitchFamily="2" charset="2"/>
              <a:buChar char="è"/>
            </a:pPr>
            <a:r>
              <a:rPr lang="fr-FR" sz="1000">
                <a:solidFill>
                  <a:schemeClr val="tx1"/>
                </a:solidFill>
              </a:rPr>
              <a:t>Systèmes majoritairement mixtes : </a:t>
            </a:r>
            <a:r>
              <a:rPr lang="fr-FR" sz="1000" b="1">
                <a:solidFill>
                  <a:schemeClr val="tx1"/>
                </a:solidFill>
              </a:rPr>
              <a:t>80 % </a:t>
            </a:r>
            <a:r>
              <a:rPr lang="fr-FR" sz="1000">
                <a:solidFill>
                  <a:schemeClr val="tx1"/>
                </a:solidFill>
              </a:rPr>
              <a:t>des élevages combinent porcs et herbivores (principalement bovins allaitants ou laitiers)</a:t>
            </a:r>
          </a:p>
          <a:p>
            <a:endParaRPr lang="fr-FR" sz="1000">
              <a:solidFill>
                <a:schemeClr val="tx1"/>
              </a:solidFill>
            </a:endParaRPr>
          </a:p>
          <a:p>
            <a:r>
              <a:rPr lang="fr-FR" sz="1000" i="1">
                <a:solidFill>
                  <a:schemeClr val="accent2">
                    <a:lumMod val="50000"/>
                  </a:schemeClr>
                </a:solidFill>
              </a:rPr>
              <a:t>Pratiques et perspectives :</a:t>
            </a:r>
          </a:p>
          <a:p>
            <a:endParaRPr lang="fr-FR" sz="1000">
              <a:solidFill>
                <a:schemeClr val="tx1"/>
              </a:solidFill>
            </a:endParaRPr>
          </a:p>
          <a:p>
            <a:r>
              <a:rPr lang="fr-FR" sz="1000" i="1">
                <a:solidFill>
                  <a:schemeClr val="accent2">
                    <a:lumMod val="50000"/>
                  </a:schemeClr>
                </a:solidFill>
                <a:sym typeface="Wingdings" panose="05000000000000000000" pitchFamily="2" charset="2"/>
              </a:rPr>
              <a:t> </a:t>
            </a:r>
            <a:r>
              <a:rPr lang="fr-FR" sz="1000" b="1">
                <a:solidFill>
                  <a:schemeClr val="tx1"/>
                </a:solidFill>
              </a:rPr>
              <a:t>73 % </a:t>
            </a:r>
            <a:r>
              <a:rPr lang="fr-FR" sz="1000">
                <a:solidFill>
                  <a:schemeClr val="tx1"/>
                </a:solidFill>
              </a:rPr>
              <a:t>des élevages sont engagés dans des démarches </a:t>
            </a:r>
            <a:r>
              <a:rPr lang="fr-FR" sz="1000" b="1">
                <a:solidFill>
                  <a:schemeClr val="tx1"/>
                </a:solidFill>
              </a:rPr>
              <a:t>qualité</a:t>
            </a:r>
            <a:r>
              <a:rPr lang="fr-FR" sz="1000">
                <a:solidFill>
                  <a:schemeClr val="tx1"/>
                </a:solidFill>
              </a:rPr>
              <a:t> (IGP majoritairement).</a:t>
            </a:r>
          </a:p>
          <a:p>
            <a:r>
              <a:rPr lang="fr-FR" sz="1000" i="1">
                <a:solidFill>
                  <a:schemeClr val="accent2">
                    <a:lumMod val="50000"/>
                  </a:schemeClr>
                </a:solidFill>
                <a:sym typeface="Wingdings" panose="05000000000000000000" pitchFamily="2" charset="2"/>
              </a:rPr>
              <a:t> </a:t>
            </a:r>
            <a:r>
              <a:rPr lang="fr-FR" sz="1000">
                <a:solidFill>
                  <a:schemeClr val="tx1"/>
                </a:solidFill>
              </a:rPr>
              <a:t>Peu d’exploitations pratiquent la </a:t>
            </a:r>
            <a:r>
              <a:rPr lang="fr-FR" sz="1000" b="1">
                <a:solidFill>
                  <a:schemeClr val="tx1"/>
                </a:solidFill>
              </a:rPr>
              <a:t>transformation </a:t>
            </a:r>
            <a:r>
              <a:rPr lang="fr-FR" sz="1000">
                <a:solidFill>
                  <a:schemeClr val="tx1"/>
                </a:solidFill>
              </a:rPr>
              <a:t>fermière ou la </a:t>
            </a:r>
            <a:r>
              <a:rPr lang="fr-FR" sz="1000" b="1">
                <a:solidFill>
                  <a:schemeClr val="tx1"/>
                </a:solidFill>
              </a:rPr>
              <a:t>vente directe</a:t>
            </a:r>
            <a:r>
              <a:rPr lang="fr-FR" sz="1000">
                <a:solidFill>
                  <a:schemeClr val="tx1"/>
                </a:solidFill>
              </a:rPr>
              <a:t>. </a:t>
            </a:r>
          </a:p>
          <a:p>
            <a:r>
              <a:rPr lang="fr-FR" sz="1000" i="1">
                <a:solidFill>
                  <a:schemeClr val="accent2">
                    <a:lumMod val="50000"/>
                  </a:schemeClr>
                </a:solidFill>
                <a:sym typeface="Wingdings" panose="05000000000000000000" pitchFamily="2" charset="2"/>
              </a:rPr>
              <a:t> </a:t>
            </a:r>
            <a:r>
              <a:rPr lang="fr-FR" sz="1000">
                <a:solidFill>
                  <a:schemeClr val="tx1"/>
                </a:solidFill>
              </a:rPr>
              <a:t>Stabilité prévue, </a:t>
            </a:r>
            <a:r>
              <a:rPr lang="fr-FR" sz="1000" b="1">
                <a:solidFill>
                  <a:schemeClr val="tx1"/>
                </a:solidFill>
              </a:rPr>
              <a:t>70 % </a:t>
            </a:r>
            <a:r>
              <a:rPr lang="fr-FR" sz="1000">
                <a:solidFill>
                  <a:schemeClr val="tx1"/>
                </a:solidFill>
              </a:rPr>
              <a:t>des éleveurs souhaitent </a:t>
            </a:r>
            <a:r>
              <a:rPr lang="fr-FR" sz="1000" b="1">
                <a:solidFill>
                  <a:schemeClr val="tx1"/>
                </a:solidFill>
              </a:rPr>
              <a:t>maintenir</a:t>
            </a:r>
            <a:r>
              <a:rPr lang="fr-FR" sz="1000">
                <a:solidFill>
                  <a:schemeClr val="tx1"/>
                </a:solidFill>
              </a:rPr>
              <a:t> leur activité porcine.</a:t>
            </a:r>
            <a:endParaRPr lang="fr-FR" sz="1000" i="1">
              <a:solidFill>
                <a:schemeClr val="tx1"/>
              </a:solidFill>
            </a:endParaRPr>
          </a:p>
        </p:txBody>
      </p:sp>
      <p:sp>
        <p:nvSpPr>
          <p:cNvPr id="25" name="Bulle narrative : rectangle à coins arrondis 24">
            <a:extLst>
              <a:ext uri="{FF2B5EF4-FFF2-40B4-BE49-F238E27FC236}">
                <a16:creationId xmlns:a16="http://schemas.microsoft.com/office/drawing/2014/main" id="{CBD7DA82-102F-C815-6A11-24E1E963BE66}"/>
              </a:ext>
            </a:extLst>
          </p:cNvPr>
          <p:cNvSpPr/>
          <p:nvPr/>
        </p:nvSpPr>
        <p:spPr>
          <a:xfrm>
            <a:off x="8795632" y="1573165"/>
            <a:ext cx="3357534" cy="2576161"/>
          </a:xfrm>
          <a:prstGeom prst="wedgeRoundRectCallout">
            <a:avLst>
              <a:gd name="adj1" fmla="val -101953"/>
              <a:gd name="adj2" fmla="val -1686"/>
              <a:gd name="adj3" fmla="val 16667"/>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00" b="1">
                <a:solidFill>
                  <a:schemeClr val="accent2">
                    <a:lumMod val="50000"/>
                  </a:schemeClr>
                </a:solidFill>
                <a:effectLst>
                  <a:outerShdw blurRad="38100" dist="38100" dir="2700000" algn="tl">
                    <a:srgbClr val="000000">
                      <a:alpha val="43137"/>
                    </a:srgbClr>
                  </a:outerShdw>
                </a:effectLst>
              </a:rPr>
              <a:t>Zone Est-Massif central</a:t>
            </a:r>
          </a:p>
          <a:p>
            <a:endParaRPr lang="fr-FR" sz="1000">
              <a:solidFill>
                <a:schemeClr val="tx1"/>
              </a:solidFill>
            </a:endParaRPr>
          </a:p>
          <a:p>
            <a:pPr marL="171450" indent="-171450">
              <a:buFont typeface="Wingdings" panose="05000000000000000000" pitchFamily="2" charset="2"/>
              <a:buChar char="è"/>
            </a:pPr>
            <a:r>
              <a:rPr lang="fr-FR" sz="1000">
                <a:solidFill>
                  <a:schemeClr val="tx1"/>
                </a:solidFill>
              </a:rPr>
              <a:t>Zone densément peuplée et agricole : </a:t>
            </a:r>
            <a:r>
              <a:rPr lang="fr-FR" sz="1000" b="1">
                <a:solidFill>
                  <a:schemeClr val="tx1"/>
                </a:solidFill>
              </a:rPr>
              <a:t>117 sites </a:t>
            </a:r>
            <a:r>
              <a:rPr lang="fr-FR" sz="1000">
                <a:solidFill>
                  <a:schemeClr val="tx1"/>
                </a:solidFill>
              </a:rPr>
              <a:t>porcins, </a:t>
            </a:r>
            <a:r>
              <a:rPr lang="fr-FR" sz="1000" b="1">
                <a:solidFill>
                  <a:schemeClr val="tx1"/>
                </a:solidFill>
              </a:rPr>
              <a:t>8 % </a:t>
            </a:r>
            <a:r>
              <a:rPr lang="fr-FR" sz="1000">
                <a:solidFill>
                  <a:schemeClr val="tx1"/>
                </a:solidFill>
              </a:rPr>
              <a:t>de la production porcine régionale.</a:t>
            </a:r>
          </a:p>
          <a:p>
            <a:pPr marL="171450" indent="-171450">
              <a:buFont typeface="Wingdings" panose="05000000000000000000" pitchFamily="2" charset="2"/>
              <a:buChar char="è"/>
            </a:pPr>
            <a:r>
              <a:rPr lang="fr-FR" sz="1000">
                <a:solidFill>
                  <a:schemeClr val="tx1"/>
                </a:solidFill>
              </a:rPr>
              <a:t> Prévalence des élevages mixtes : </a:t>
            </a:r>
            <a:r>
              <a:rPr lang="fr-FR" sz="1000" b="1">
                <a:solidFill>
                  <a:schemeClr val="tx1"/>
                </a:solidFill>
              </a:rPr>
              <a:t>72 %</a:t>
            </a:r>
            <a:r>
              <a:rPr lang="fr-FR" sz="1000">
                <a:solidFill>
                  <a:schemeClr val="tx1"/>
                </a:solidFill>
              </a:rPr>
              <a:t> associent porcs et herbivores (bovins laitiers en majorité).</a:t>
            </a:r>
          </a:p>
          <a:p>
            <a:endParaRPr lang="fr-FR" sz="1000" i="1">
              <a:solidFill>
                <a:schemeClr val="accent2">
                  <a:lumMod val="50000"/>
                </a:schemeClr>
              </a:solidFill>
            </a:endParaRPr>
          </a:p>
          <a:p>
            <a:r>
              <a:rPr lang="fr-FR" sz="1000" i="1">
                <a:solidFill>
                  <a:schemeClr val="accent2">
                    <a:lumMod val="50000"/>
                  </a:schemeClr>
                </a:solidFill>
              </a:rPr>
              <a:t>Commercialisation et pratiques :</a:t>
            </a:r>
          </a:p>
          <a:p>
            <a:endParaRPr lang="fr-FR" sz="1000">
              <a:solidFill>
                <a:schemeClr val="tx1"/>
              </a:solidFill>
            </a:endParaRPr>
          </a:p>
          <a:p>
            <a:r>
              <a:rPr lang="fr-FR" sz="1000" i="1">
                <a:solidFill>
                  <a:schemeClr val="accent2">
                    <a:lumMod val="50000"/>
                  </a:schemeClr>
                </a:solidFill>
                <a:sym typeface="Wingdings" panose="05000000000000000000" pitchFamily="2" charset="2"/>
              </a:rPr>
              <a:t> </a:t>
            </a:r>
            <a:r>
              <a:rPr lang="fr-FR" sz="1000">
                <a:solidFill>
                  <a:schemeClr val="tx1"/>
                </a:solidFill>
              </a:rPr>
              <a:t>Usage </a:t>
            </a:r>
            <a:r>
              <a:rPr lang="fr-FR" sz="1000" b="1">
                <a:solidFill>
                  <a:schemeClr val="tx1"/>
                </a:solidFill>
              </a:rPr>
              <a:t>limité</a:t>
            </a:r>
            <a:r>
              <a:rPr lang="fr-FR" sz="1000">
                <a:solidFill>
                  <a:schemeClr val="tx1"/>
                </a:solidFill>
              </a:rPr>
              <a:t> des </a:t>
            </a:r>
            <a:r>
              <a:rPr lang="fr-FR" sz="1000" b="1">
                <a:solidFill>
                  <a:schemeClr val="tx1"/>
                </a:solidFill>
              </a:rPr>
              <a:t>groupements </a:t>
            </a:r>
            <a:r>
              <a:rPr lang="fr-FR" sz="1000">
                <a:solidFill>
                  <a:schemeClr val="tx1"/>
                </a:solidFill>
              </a:rPr>
              <a:t>de producteurs et des démarches qualité (</a:t>
            </a:r>
            <a:r>
              <a:rPr lang="fr-FR" sz="1000" b="1">
                <a:solidFill>
                  <a:schemeClr val="tx1"/>
                </a:solidFill>
              </a:rPr>
              <a:t>52 % </a:t>
            </a:r>
            <a:r>
              <a:rPr lang="fr-FR" sz="1000">
                <a:solidFill>
                  <a:schemeClr val="tx1"/>
                </a:solidFill>
              </a:rPr>
              <a:t>non impliqués). </a:t>
            </a:r>
          </a:p>
          <a:p>
            <a:r>
              <a:rPr lang="fr-FR" sz="1000" i="1">
                <a:solidFill>
                  <a:schemeClr val="accent2">
                    <a:lumMod val="50000"/>
                  </a:schemeClr>
                </a:solidFill>
                <a:sym typeface="Wingdings" panose="05000000000000000000" pitchFamily="2" charset="2"/>
              </a:rPr>
              <a:t> </a:t>
            </a:r>
            <a:r>
              <a:rPr lang="fr-FR" sz="1000" b="1">
                <a:solidFill>
                  <a:schemeClr val="tx1"/>
                </a:solidFill>
              </a:rPr>
              <a:t>Transformation</a:t>
            </a:r>
            <a:r>
              <a:rPr lang="fr-FR" sz="1000">
                <a:solidFill>
                  <a:schemeClr val="tx1"/>
                </a:solidFill>
              </a:rPr>
              <a:t> fermière et </a:t>
            </a:r>
            <a:r>
              <a:rPr lang="fr-FR" sz="1000" b="1">
                <a:solidFill>
                  <a:schemeClr val="tx1"/>
                </a:solidFill>
              </a:rPr>
              <a:t>vente directe </a:t>
            </a:r>
            <a:r>
              <a:rPr lang="fr-FR" sz="1000">
                <a:solidFill>
                  <a:schemeClr val="tx1"/>
                </a:solidFill>
              </a:rPr>
              <a:t>pratiquées par </a:t>
            </a:r>
            <a:r>
              <a:rPr lang="fr-FR" sz="1000" b="1">
                <a:solidFill>
                  <a:schemeClr val="tx1"/>
                </a:solidFill>
              </a:rPr>
              <a:t>28 %</a:t>
            </a:r>
            <a:r>
              <a:rPr lang="fr-FR" sz="1000">
                <a:solidFill>
                  <a:schemeClr val="tx1"/>
                </a:solidFill>
              </a:rPr>
              <a:t> des élevages. </a:t>
            </a:r>
          </a:p>
          <a:p>
            <a:r>
              <a:rPr lang="fr-FR" sz="1000" i="1">
                <a:solidFill>
                  <a:schemeClr val="accent2">
                    <a:lumMod val="50000"/>
                  </a:schemeClr>
                </a:solidFill>
                <a:sym typeface="Wingdings" panose="05000000000000000000" pitchFamily="2" charset="2"/>
              </a:rPr>
              <a:t> </a:t>
            </a:r>
            <a:r>
              <a:rPr lang="fr-FR" sz="1000">
                <a:solidFill>
                  <a:schemeClr val="tx1"/>
                </a:solidFill>
              </a:rPr>
              <a:t>La </a:t>
            </a:r>
            <a:r>
              <a:rPr lang="fr-FR" sz="1000" b="1">
                <a:solidFill>
                  <a:schemeClr val="tx1"/>
                </a:solidFill>
              </a:rPr>
              <a:t>dynamique</a:t>
            </a:r>
            <a:r>
              <a:rPr lang="fr-FR" sz="1000">
                <a:solidFill>
                  <a:schemeClr val="tx1"/>
                </a:solidFill>
              </a:rPr>
              <a:t> porcine est </a:t>
            </a:r>
            <a:r>
              <a:rPr lang="fr-FR" sz="1000" b="1">
                <a:solidFill>
                  <a:schemeClr val="tx1"/>
                </a:solidFill>
              </a:rPr>
              <a:t>stable</a:t>
            </a:r>
            <a:r>
              <a:rPr lang="fr-FR" sz="1000">
                <a:solidFill>
                  <a:schemeClr val="tx1"/>
                </a:solidFill>
              </a:rPr>
              <a:t>, avec une légère augmentation prévue dans </a:t>
            </a:r>
            <a:r>
              <a:rPr lang="fr-FR" sz="1000" b="1">
                <a:solidFill>
                  <a:schemeClr val="tx1"/>
                </a:solidFill>
              </a:rPr>
              <a:t>8 % </a:t>
            </a:r>
            <a:r>
              <a:rPr lang="fr-FR" sz="1000">
                <a:solidFill>
                  <a:schemeClr val="tx1"/>
                </a:solidFill>
              </a:rPr>
              <a:t>des cas.</a:t>
            </a:r>
          </a:p>
        </p:txBody>
      </p:sp>
      <p:sp>
        <p:nvSpPr>
          <p:cNvPr id="2" name="ZoneTexte 1">
            <a:extLst>
              <a:ext uri="{FF2B5EF4-FFF2-40B4-BE49-F238E27FC236}">
                <a16:creationId xmlns:a16="http://schemas.microsoft.com/office/drawing/2014/main" id="{D63DC271-BCFE-9FD6-9D4F-267BE3C33FB9}"/>
              </a:ext>
            </a:extLst>
          </p:cNvPr>
          <p:cNvSpPr txBox="1"/>
          <p:nvPr/>
        </p:nvSpPr>
        <p:spPr>
          <a:xfrm>
            <a:off x="517730" y="564219"/>
            <a:ext cx="8684660" cy="400110"/>
          </a:xfrm>
          <a:prstGeom prst="rect">
            <a:avLst/>
          </a:prstGeom>
          <a:noFill/>
        </p:spPr>
        <p:txBody>
          <a:bodyPr wrap="square" lIns="91440" tIns="45720" rIns="91440" bIns="45720" rtlCol="0" anchor="t">
            <a:spAutoFit/>
          </a:bodyPr>
          <a:lstStyle/>
          <a:p>
            <a:r>
              <a:rPr lang="fr-FR" sz="2000" b="1"/>
              <a:t>Activité : </a:t>
            </a:r>
            <a:r>
              <a:rPr lang="fr-FR" sz="2000"/>
              <a:t>Découvrir la filière en quelques chiffres</a:t>
            </a:r>
          </a:p>
        </p:txBody>
      </p:sp>
      <p:grpSp>
        <p:nvGrpSpPr>
          <p:cNvPr id="4" name="Groupe 3">
            <a:extLst>
              <a:ext uri="{FF2B5EF4-FFF2-40B4-BE49-F238E27FC236}">
                <a16:creationId xmlns:a16="http://schemas.microsoft.com/office/drawing/2014/main" id="{6AA8C534-8D2B-2E5D-8E00-EA7C4A783384}"/>
              </a:ext>
            </a:extLst>
          </p:cNvPr>
          <p:cNvGrpSpPr/>
          <p:nvPr/>
        </p:nvGrpSpPr>
        <p:grpSpPr>
          <a:xfrm>
            <a:off x="8264577" y="91614"/>
            <a:ext cx="2087235" cy="235697"/>
            <a:chOff x="2464028" y="4949423"/>
            <a:chExt cx="2087235" cy="235697"/>
          </a:xfrm>
        </p:grpSpPr>
        <p:sp>
          <p:nvSpPr>
            <p:cNvPr id="10" name="Hexagone 9">
              <a:extLst>
                <a:ext uri="{FF2B5EF4-FFF2-40B4-BE49-F238E27FC236}">
                  <a16:creationId xmlns:a16="http://schemas.microsoft.com/office/drawing/2014/main" id="{F97A06FF-C142-1ECA-6AD6-3573A82F1220}"/>
                </a:ext>
              </a:extLst>
            </p:cNvPr>
            <p:cNvSpPr/>
            <p:nvPr/>
          </p:nvSpPr>
          <p:spPr>
            <a:xfrm>
              <a:off x="4280528" y="4949423"/>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4" name="Hexagone 13">
              <a:extLst>
                <a:ext uri="{FF2B5EF4-FFF2-40B4-BE49-F238E27FC236}">
                  <a16:creationId xmlns:a16="http://schemas.microsoft.com/office/drawing/2014/main" id="{C2BABB8D-DC15-B73F-B118-36160A876262}"/>
                </a:ext>
              </a:extLst>
            </p:cNvPr>
            <p:cNvSpPr/>
            <p:nvPr/>
          </p:nvSpPr>
          <p:spPr>
            <a:xfrm>
              <a:off x="2766778" y="4949425"/>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5" name="Hexagone 14">
              <a:extLst>
                <a:ext uri="{FF2B5EF4-FFF2-40B4-BE49-F238E27FC236}">
                  <a16:creationId xmlns:a16="http://schemas.microsoft.com/office/drawing/2014/main" id="{FF86B467-B68B-BFE5-DEB2-8A42DDF5A500}"/>
                </a:ext>
              </a:extLst>
            </p:cNvPr>
            <p:cNvSpPr/>
            <p:nvPr/>
          </p:nvSpPr>
          <p:spPr>
            <a:xfrm>
              <a:off x="3069528" y="4949425"/>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6" name="Hexagone 15">
              <a:extLst>
                <a:ext uri="{FF2B5EF4-FFF2-40B4-BE49-F238E27FC236}">
                  <a16:creationId xmlns:a16="http://schemas.microsoft.com/office/drawing/2014/main" id="{C0C65EF0-2B56-E353-E91C-4F348890DADE}"/>
                </a:ext>
              </a:extLst>
            </p:cNvPr>
            <p:cNvSpPr/>
            <p:nvPr/>
          </p:nvSpPr>
          <p:spPr>
            <a:xfrm>
              <a:off x="3372278" y="4951727"/>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17" name="Hexagone 16">
              <a:extLst>
                <a:ext uri="{FF2B5EF4-FFF2-40B4-BE49-F238E27FC236}">
                  <a16:creationId xmlns:a16="http://schemas.microsoft.com/office/drawing/2014/main" id="{B2145354-6826-BF9B-0E89-38629AA2FC06}"/>
                </a:ext>
              </a:extLst>
            </p:cNvPr>
            <p:cNvSpPr/>
            <p:nvPr/>
          </p:nvSpPr>
          <p:spPr>
            <a:xfrm>
              <a:off x="3675028" y="4949424"/>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1" name="Hexagone 20">
              <a:extLst>
                <a:ext uri="{FF2B5EF4-FFF2-40B4-BE49-F238E27FC236}">
                  <a16:creationId xmlns:a16="http://schemas.microsoft.com/office/drawing/2014/main" id="{B75AD830-DC8D-CF10-CC37-0FAE86923C40}"/>
                </a:ext>
              </a:extLst>
            </p:cNvPr>
            <p:cNvSpPr/>
            <p:nvPr/>
          </p:nvSpPr>
          <p:spPr>
            <a:xfrm>
              <a:off x="2464028" y="4949425"/>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2" name="Hexagone 21">
              <a:extLst>
                <a:ext uri="{FF2B5EF4-FFF2-40B4-BE49-F238E27FC236}">
                  <a16:creationId xmlns:a16="http://schemas.microsoft.com/office/drawing/2014/main" id="{01CED6E6-9C3A-3AE4-4B3B-5C6EAF828231}"/>
                </a:ext>
              </a:extLst>
            </p:cNvPr>
            <p:cNvSpPr/>
            <p:nvPr/>
          </p:nvSpPr>
          <p:spPr>
            <a:xfrm>
              <a:off x="3977778" y="4949424"/>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grpSp>
      <p:sp>
        <p:nvSpPr>
          <p:cNvPr id="13" name="Organigramme : Multidocument 12">
            <a:hlinkClick r:id="rId9" action="ppaction://hlinksldjump"/>
            <a:extLst>
              <a:ext uri="{FF2B5EF4-FFF2-40B4-BE49-F238E27FC236}">
                <a16:creationId xmlns:a16="http://schemas.microsoft.com/office/drawing/2014/main" id="{84E132C8-9152-B985-0B0E-159A6AC45A72}"/>
              </a:ext>
            </a:extLst>
          </p:cNvPr>
          <p:cNvSpPr/>
          <p:nvPr/>
        </p:nvSpPr>
        <p:spPr>
          <a:xfrm>
            <a:off x="5946463" y="6423223"/>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
        <p:nvSpPr>
          <p:cNvPr id="26" name="ZoneTexte 25">
            <a:extLst>
              <a:ext uri="{FF2B5EF4-FFF2-40B4-BE49-F238E27FC236}">
                <a16:creationId xmlns:a16="http://schemas.microsoft.com/office/drawing/2014/main" id="{512414DD-1E26-FB00-6B2A-1837878F6A3D}"/>
              </a:ext>
            </a:extLst>
          </p:cNvPr>
          <p:cNvSpPr txBox="1"/>
          <p:nvPr/>
        </p:nvSpPr>
        <p:spPr>
          <a:xfrm>
            <a:off x="9032240" y="6408731"/>
            <a:ext cx="2584925" cy="276999"/>
          </a:xfrm>
          <a:prstGeom prst="rect">
            <a:avLst/>
          </a:prstGeom>
          <a:noFill/>
        </p:spPr>
        <p:txBody>
          <a:bodyPr wrap="square" rtlCol="0">
            <a:spAutoFit/>
          </a:bodyPr>
          <a:lstStyle/>
          <a:p>
            <a:r>
              <a:rPr lang="fr-FR" sz="1200" u="none" strike="noStrike">
                <a:effectLst/>
              </a:rPr>
              <a:t>(Massif central, 2025 ; Rapey, 2022)</a:t>
            </a:r>
            <a:endParaRPr lang="fr-FR" sz="1200"/>
          </a:p>
        </p:txBody>
      </p:sp>
    </p:spTree>
    <p:extLst>
      <p:ext uri="{BB962C8B-B14F-4D97-AF65-F5344CB8AC3E}">
        <p14:creationId xmlns:p14="http://schemas.microsoft.com/office/powerpoint/2010/main" val="40847517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F8DF612-CF33-18B0-E418-005E3097B30E}"/>
              </a:ext>
            </a:extLst>
          </p:cNvPr>
          <p:cNvSpPr txBox="1"/>
          <p:nvPr/>
        </p:nvSpPr>
        <p:spPr>
          <a:xfrm>
            <a:off x="248052" y="640223"/>
            <a:ext cx="11745231" cy="5909310"/>
          </a:xfrm>
          <a:prstGeom prst="rect">
            <a:avLst/>
          </a:prstGeom>
          <a:noFill/>
        </p:spPr>
        <p:txBody>
          <a:bodyPr wrap="square" lIns="91440" tIns="45720" rIns="91440" bIns="45720" rtlCol="0" anchor="t">
            <a:spAutoFit/>
          </a:bodyPr>
          <a:lstStyle/>
          <a:p>
            <a:r>
              <a:rPr lang="fr-FR" sz="1400" b="1" u="none" strike="noStrike" err="1">
                <a:effectLst/>
              </a:rPr>
              <a:t>Aporthe</a:t>
            </a:r>
            <a:r>
              <a:rPr lang="fr-FR" sz="1400" u="none" strike="noStrike">
                <a:effectLst/>
              </a:rPr>
              <a:t>, 2021a. </a:t>
            </a:r>
            <a:r>
              <a:rPr lang="fr-FR" sz="1400" i="1" u="none" strike="noStrike">
                <a:effectLst/>
              </a:rPr>
              <a:t>Améliorer l’économie de l’exploitation par la complémentarité des élevages porcins et bovins [vidéo]</a:t>
            </a:r>
            <a:r>
              <a:rPr lang="fr-FR" sz="1400" u="none" strike="noStrike">
                <a:effectLst/>
              </a:rPr>
              <a:t>. </a:t>
            </a:r>
            <a:r>
              <a:rPr lang="fr-FR" sz="1400" u="none" strike="noStrike">
                <a:effectLst/>
                <a:hlinkClick r:id="rId2">
                  <a:extLst>
                    <a:ext uri="{A12FA001-AC4F-418D-AE19-62706E023703}">
                      <ahyp:hlinkClr xmlns:ahyp="http://schemas.microsoft.com/office/drawing/2018/hyperlinkcolor" val="tx"/>
                    </a:ext>
                  </a:extLst>
                </a:hlinkClick>
              </a:rPr>
              <a:t>https://www.youtube.com/watch?v=gYLZDSv_M6Q</a:t>
            </a:r>
            <a:r>
              <a:rPr lang="fr-FR" sz="1400" u="none" strike="noStrike">
                <a:effectLst/>
              </a:rPr>
              <a:t> (Consulté le 16 janvier 2025). </a:t>
            </a:r>
          </a:p>
          <a:p>
            <a:endParaRPr lang="fr-FR" sz="1400">
              <a:effectLst/>
            </a:endParaRPr>
          </a:p>
          <a:p>
            <a:r>
              <a:rPr lang="fr-FR" sz="1400" b="1" u="none" strike="noStrike" err="1">
                <a:effectLst/>
              </a:rPr>
              <a:t>Aporthe</a:t>
            </a:r>
            <a:r>
              <a:rPr lang="fr-FR" sz="1400" u="none" strike="noStrike">
                <a:effectLst/>
              </a:rPr>
              <a:t>, 2021b. </a:t>
            </a:r>
            <a:r>
              <a:rPr lang="fr-FR" sz="1400" i="1" u="none" strike="noStrike">
                <a:effectLst/>
              </a:rPr>
              <a:t>Intérêt économique des effluents porcins pour des élevages mixtes [vidéo]</a:t>
            </a:r>
            <a:r>
              <a:rPr lang="fr-FR" sz="1400" u="none" strike="noStrike">
                <a:effectLst/>
              </a:rPr>
              <a:t>. </a:t>
            </a:r>
          </a:p>
          <a:p>
            <a:r>
              <a:rPr lang="fr-FR" sz="1400" u="none" strike="noStrike">
                <a:effectLst/>
                <a:hlinkClick r:id="rId3">
                  <a:extLst>
                    <a:ext uri="{A12FA001-AC4F-418D-AE19-62706E023703}">
                      <ahyp:hlinkClr xmlns:ahyp="http://schemas.microsoft.com/office/drawing/2018/hyperlinkcolor" val="tx"/>
                    </a:ext>
                  </a:extLst>
                </a:hlinkClick>
              </a:rPr>
              <a:t>https://www.youtube.com/watch?v=9kLhsVi9Ios</a:t>
            </a:r>
            <a:r>
              <a:rPr lang="fr-FR" sz="1400" u="none" strike="noStrike">
                <a:effectLst/>
              </a:rPr>
              <a:t> (Consulté le 16 janvier 2025). </a:t>
            </a:r>
          </a:p>
          <a:p>
            <a:endParaRPr lang="fr-FR" sz="1400">
              <a:effectLst/>
            </a:endParaRPr>
          </a:p>
          <a:p>
            <a:r>
              <a:rPr lang="fr-FR" sz="1400" b="1" u="none" strike="noStrike" err="1">
                <a:effectLst/>
              </a:rPr>
              <a:t>Aporthe</a:t>
            </a:r>
            <a:r>
              <a:rPr lang="fr-FR" sz="1400" u="none" strike="noStrike">
                <a:effectLst/>
              </a:rPr>
              <a:t>, 2021c. </a:t>
            </a:r>
            <a:r>
              <a:rPr lang="fr-FR" sz="1400" i="1" u="none" strike="noStrike">
                <a:effectLst/>
              </a:rPr>
              <a:t>Quel avenir pour la filière porcine dans le </a:t>
            </a:r>
            <a:r>
              <a:rPr lang="fr-FR" sz="1400" i="1"/>
              <a:t>Massif central ?</a:t>
            </a:r>
            <a:r>
              <a:rPr lang="fr-FR" sz="1400" i="1" u="none" strike="noStrike">
                <a:effectLst/>
              </a:rPr>
              <a:t> [vidéo]</a:t>
            </a:r>
            <a:r>
              <a:rPr lang="fr-FR" sz="1400" u="none" strike="noStrike">
                <a:effectLst/>
              </a:rPr>
              <a:t>. </a:t>
            </a:r>
          </a:p>
          <a:p>
            <a:r>
              <a:rPr lang="fr-FR" sz="1400" u="none" strike="noStrike">
                <a:effectLst/>
                <a:hlinkClick r:id="rId4">
                  <a:extLst>
                    <a:ext uri="{A12FA001-AC4F-418D-AE19-62706E023703}">
                      <ahyp:hlinkClr xmlns:ahyp="http://schemas.microsoft.com/office/drawing/2018/hyperlinkcolor" val="tx"/>
                    </a:ext>
                  </a:extLst>
                </a:hlinkClick>
              </a:rPr>
              <a:t>https://www.youtube.com/watch?v=TY2a92acECs</a:t>
            </a:r>
            <a:r>
              <a:rPr lang="fr-FR" sz="1400" u="none" strike="noStrike">
                <a:effectLst/>
              </a:rPr>
              <a:t> (Consulté le 16 janvier 2025). </a:t>
            </a:r>
          </a:p>
          <a:p>
            <a:endParaRPr lang="fr-FR" sz="1400">
              <a:effectLst/>
            </a:endParaRPr>
          </a:p>
          <a:p>
            <a:r>
              <a:rPr lang="fr-FR" sz="1400" b="1" u="none" strike="noStrike" err="1">
                <a:effectLst/>
              </a:rPr>
              <a:t>Aporthe</a:t>
            </a:r>
            <a:r>
              <a:rPr lang="fr-FR" sz="1400" u="none" strike="noStrike">
                <a:effectLst/>
              </a:rPr>
              <a:t>, 2021d. </a:t>
            </a:r>
            <a:r>
              <a:rPr lang="fr-FR" sz="1400" i="1" u="none" strike="noStrike">
                <a:effectLst/>
              </a:rPr>
              <a:t>Valorisation des effluents porcins sur les prairies dans le Massif central [vidéo]</a:t>
            </a:r>
            <a:r>
              <a:rPr lang="fr-FR" sz="1400" u="none" strike="noStrike">
                <a:effectLst/>
              </a:rPr>
              <a:t>. </a:t>
            </a:r>
          </a:p>
          <a:p>
            <a:r>
              <a:rPr lang="fr-FR" sz="1400" u="none" strike="noStrike">
                <a:effectLst/>
                <a:hlinkClick r:id="rId5">
                  <a:extLst>
                    <a:ext uri="{A12FA001-AC4F-418D-AE19-62706E023703}">
                      <ahyp:hlinkClr xmlns:ahyp="http://schemas.microsoft.com/office/drawing/2018/hyperlinkcolor" val="tx"/>
                    </a:ext>
                  </a:extLst>
                </a:hlinkClick>
              </a:rPr>
              <a:t>https://www.youtube.com/watch?v=Z-a13qeSUv4</a:t>
            </a:r>
            <a:r>
              <a:rPr lang="fr-FR" sz="1400" u="none" strike="noStrike">
                <a:effectLst/>
              </a:rPr>
              <a:t> (Consulté le 16 janvier 2025). </a:t>
            </a:r>
          </a:p>
          <a:p>
            <a:endParaRPr lang="fr-FR" sz="1400" u="none" strike="noStrike"/>
          </a:p>
          <a:p>
            <a:r>
              <a:rPr lang="fr-FR" sz="1400" b="1" err="1"/>
              <a:t>Balouzat</a:t>
            </a:r>
            <a:r>
              <a:rPr lang="fr-FR" sz="1400" b="1"/>
              <a:t> J.</a:t>
            </a:r>
            <a:r>
              <a:rPr lang="fr-FR" sz="1400"/>
              <a:t>, </a:t>
            </a:r>
            <a:r>
              <a:rPr lang="fr-FR" sz="1400" b="1" err="1"/>
              <a:t>Roguet</a:t>
            </a:r>
            <a:r>
              <a:rPr lang="fr-FR" sz="1400" b="1"/>
              <a:t> C.</a:t>
            </a:r>
            <a:r>
              <a:rPr lang="fr-FR" sz="1400"/>
              <a:t>, et </a:t>
            </a:r>
            <a:r>
              <a:rPr lang="fr-FR" sz="1400" b="1"/>
              <a:t>Rapey H.</a:t>
            </a:r>
            <a:r>
              <a:rPr lang="fr-FR" sz="1400"/>
              <a:t>, 2020. Comprendre le fonctionnement des systèmes mixtes porcins- bovins du Massif central pour mieux appréhender leur avenir. </a:t>
            </a:r>
            <a:r>
              <a:rPr lang="fr-FR" sz="1400">
                <a:hlinkClick r:id="rId6">
                  <a:extLst>
                    <a:ext uri="{A12FA001-AC4F-418D-AE19-62706E023703}">
                      <ahyp:hlinkClr xmlns:ahyp="http://schemas.microsoft.com/office/drawing/2018/hyperlinkcolor" val="tx"/>
                    </a:ext>
                  </a:extLst>
                </a:hlinkClick>
              </a:rPr>
              <a:t>https://www.aporthe.fr/wp-content/uploads/2020/02/Texte52%C3%A8mesJRP_Aporthe_4f%C3%A9vrier2020_JBal.pdf</a:t>
            </a:r>
            <a:r>
              <a:rPr lang="fr-FR" sz="1400"/>
              <a:t> (Consulté le 14 février 2025).</a:t>
            </a:r>
          </a:p>
          <a:p>
            <a:endParaRPr lang="fr-FR" sz="1400"/>
          </a:p>
          <a:p>
            <a:r>
              <a:rPr lang="fr-FR" sz="1400" b="1"/>
              <a:t>Massif central</a:t>
            </a:r>
            <a:r>
              <a:rPr lang="fr-FR" sz="1400"/>
              <a:t>, 2025. </a:t>
            </a:r>
            <a:r>
              <a:rPr lang="fr-FR" sz="1400" i="1"/>
              <a:t>Le territoire</a:t>
            </a:r>
            <a:r>
              <a:rPr lang="fr-FR" sz="1400"/>
              <a:t>. </a:t>
            </a:r>
            <a:r>
              <a:rPr lang="fr-FR" sz="1400">
                <a:hlinkClick r:id="rId7">
                  <a:extLst>
                    <a:ext uri="{A12FA001-AC4F-418D-AE19-62706E023703}">
                      <ahyp:hlinkClr xmlns:ahyp="http://schemas.microsoft.com/office/drawing/2018/hyperlinkcolor" val="tx"/>
                    </a:ext>
                  </a:extLst>
                </a:hlinkClick>
              </a:rPr>
              <a:t>https://www.massif-central.eu/le-massif/le-territoire/</a:t>
            </a:r>
            <a:r>
              <a:rPr lang="fr-FR" sz="1400"/>
              <a:t> (Consulté le 14 février 2025). </a:t>
            </a:r>
          </a:p>
          <a:p>
            <a:endParaRPr lang="fr-FR" sz="1400" u="none" strike="noStrike">
              <a:effectLst/>
            </a:endParaRPr>
          </a:p>
          <a:p>
            <a:r>
              <a:rPr lang="fr-FR" sz="1400" b="1"/>
              <a:t>Rapey H.</a:t>
            </a:r>
            <a:r>
              <a:rPr lang="fr-FR" sz="1400"/>
              <a:t>, 2022. </a:t>
            </a:r>
            <a:r>
              <a:rPr lang="fr-FR" sz="1400" i="1"/>
              <a:t>3 analyses territorialisées de la situation du porc et de la mixité porcins-bovins dans le Massif central. </a:t>
            </a:r>
            <a:r>
              <a:rPr lang="fr-FR" sz="1400">
                <a:hlinkClick r:id="rId8">
                  <a:extLst>
                    <a:ext uri="{A12FA001-AC4F-418D-AE19-62706E023703}">
                      <ahyp:hlinkClr xmlns:ahyp="http://schemas.microsoft.com/office/drawing/2018/hyperlinkcolor" val="tx"/>
                    </a:ext>
                  </a:extLst>
                </a:hlinkClick>
              </a:rPr>
              <a:t>https://www.aporthe.fr/documents/situation-contrastee-entre-les-territoires/</a:t>
            </a:r>
            <a:r>
              <a:rPr lang="fr-FR" sz="1400"/>
              <a:t> (Consulté le 14 février 2025). </a:t>
            </a:r>
          </a:p>
          <a:p>
            <a:endParaRPr lang="fr-FR" sz="1400">
              <a:effectLst/>
            </a:endParaRPr>
          </a:p>
          <a:p>
            <a:r>
              <a:rPr lang="fr-FR" sz="1400" b="1" u="none" strike="noStrike">
                <a:effectLst/>
              </a:rPr>
              <a:t>Rapey H.</a:t>
            </a:r>
            <a:r>
              <a:rPr lang="fr-FR" sz="1400" u="none" strike="noStrike">
                <a:effectLst/>
              </a:rPr>
              <a:t>, </a:t>
            </a:r>
            <a:r>
              <a:rPr lang="fr-FR" sz="1400" b="1" u="none" strike="noStrike" err="1">
                <a:effectLst/>
              </a:rPr>
              <a:t>Balouzat</a:t>
            </a:r>
            <a:r>
              <a:rPr lang="fr-FR" sz="1400" b="1" u="none" strike="noStrike">
                <a:effectLst/>
              </a:rPr>
              <a:t> J.</a:t>
            </a:r>
            <a:r>
              <a:rPr lang="fr-FR" sz="1400" u="none" strike="noStrike">
                <a:effectLst/>
              </a:rPr>
              <a:t>, </a:t>
            </a:r>
            <a:r>
              <a:rPr lang="fr-FR" sz="1400" b="1" u="none" strike="noStrike" err="1">
                <a:effectLst/>
              </a:rPr>
              <a:t>Roguet</a:t>
            </a:r>
            <a:r>
              <a:rPr lang="fr-FR" sz="1400" b="1" u="none" strike="noStrike">
                <a:effectLst/>
              </a:rPr>
              <a:t> C.</a:t>
            </a:r>
            <a:r>
              <a:rPr lang="fr-FR" sz="1400" u="none" strike="noStrike">
                <a:effectLst/>
              </a:rPr>
              <a:t>, et </a:t>
            </a:r>
            <a:r>
              <a:rPr lang="fr-FR" sz="1400" b="1" u="none" strike="noStrike" err="1">
                <a:effectLst/>
              </a:rPr>
              <a:t>Dounies</a:t>
            </a:r>
            <a:r>
              <a:rPr lang="fr-FR" sz="1400" b="1" u="none" strike="noStrike">
                <a:effectLst/>
              </a:rPr>
              <a:t> B.</a:t>
            </a:r>
            <a:r>
              <a:rPr lang="fr-FR" sz="1400" u="none" strike="noStrike">
                <a:effectLst/>
              </a:rPr>
              <a:t>, 2021. Des alternatives à la spécialisation des élevages porcins sont-elles encore possibles en zones de montagne ? </a:t>
            </a:r>
            <a:r>
              <a:rPr lang="fr-FR" sz="1400" i="1" u="none" strike="noStrike">
                <a:effectLst/>
              </a:rPr>
              <a:t>Économie rurale</a:t>
            </a:r>
            <a:r>
              <a:rPr lang="fr-FR" sz="1400" u="none" strike="noStrike">
                <a:effectLst/>
              </a:rPr>
              <a:t>, (375), p. 81‑91. DOI : </a:t>
            </a:r>
            <a:r>
              <a:rPr lang="fr-FR" sz="1400" u="none" strike="noStrike">
                <a:effectLst/>
                <a:hlinkClick r:id="rId9">
                  <a:extLst>
                    <a:ext uri="{A12FA001-AC4F-418D-AE19-62706E023703}">
                      <ahyp:hlinkClr xmlns:ahyp="http://schemas.microsoft.com/office/drawing/2018/hyperlinkcolor" val="tx"/>
                    </a:ext>
                  </a:extLst>
                </a:hlinkClick>
              </a:rPr>
              <a:t>10.4000/economierurale.8653</a:t>
            </a:r>
            <a:endParaRPr lang="fr-FR" sz="1400">
              <a:effectLst/>
            </a:endParaRPr>
          </a:p>
          <a:p>
            <a:endParaRPr lang="fr-FR" sz="1400">
              <a:effectLst/>
            </a:endParaRPr>
          </a:p>
          <a:p>
            <a:r>
              <a:rPr lang="fr-FR" sz="1400" b="1"/>
              <a:t>Von Kerssenbrock F., Husson C., </a:t>
            </a:r>
            <a:r>
              <a:rPr lang="fr-FR" sz="1400" b="1" err="1"/>
              <a:t>Beslic</a:t>
            </a:r>
            <a:r>
              <a:rPr lang="fr-FR" sz="1400" b="1"/>
              <a:t> A., </a:t>
            </a:r>
            <a:r>
              <a:rPr lang="fr-FR" sz="1400" b="1" err="1"/>
              <a:t>Dequiedt</a:t>
            </a:r>
            <a:r>
              <a:rPr lang="fr-FR" sz="1400" b="1"/>
              <a:t> S., </a:t>
            </a:r>
            <a:r>
              <a:rPr lang="fr-FR" sz="1400" b="1" err="1"/>
              <a:t>Djemiel</a:t>
            </a:r>
            <a:r>
              <a:rPr lang="fr-FR" sz="1400" b="1"/>
              <a:t> C., </a:t>
            </a:r>
            <a:r>
              <a:rPr lang="fr-FR" sz="1400" b="1" err="1"/>
              <a:t>Douniès</a:t>
            </a:r>
            <a:r>
              <a:rPr lang="fr-FR" sz="1400" b="1"/>
              <a:t> B.,</a:t>
            </a:r>
            <a:r>
              <a:rPr lang="fr-FR" sz="1400"/>
              <a:t> et </a:t>
            </a:r>
            <a:r>
              <a:rPr lang="fr-FR" sz="1400" b="1"/>
              <a:t>Nowak V., </a:t>
            </a:r>
            <a:r>
              <a:rPr lang="fr-FR" sz="1400" b="1" err="1"/>
              <a:t>Bourgeteau</a:t>
            </a:r>
            <a:r>
              <a:rPr lang="fr-FR" sz="1400" b="1"/>
              <a:t>-Sadet S., Mugnier S</a:t>
            </a:r>
            <a:r>
              <a:rPr lang="fr-FR" sz="1400"/>
              <a:t>, 2021. </a:t>
            </a:r>
            <a:r>
              <a:rPr lang="fr-FR" sz="1400" i="1"/>
              <a:t>Valorisation des effluents dans les élevages mixtes « Bovins -Porcins » du Massif central</a:t>
            </a:r>
            <a:r>
              <a:rPr lang="fr-FR" sz="1400"/>
              <a:t>. </a:t>
            </a:r>
            <a:r>
              <a:rPr lang="fr-FR" sz="1400">
                <a:hlinkClick r:id="rId10">
                  <a:extLst>
                    <a:ext uri="{A12FA001-AC4F-418D-AE19-62706E023703}">
                      <ahyp:hlinkClr xmlns:ahyp="http://schemas.microsoft.com/office/drawing/2018/hyperlinkcolor" val="tx"/>
                    </a:ext>
                  </a:extLst>
                </a:hlinkClick>
              </a:rPr>
              <a:t>https://www.aporthe.fr/wp-content/uploads/2021/01/Poster-3R-maj.pdf</a:t>
            </a:r>
            <a:r>
              <a:rPr lang="fr-FR" sz="1400"/>
              <a:t> (Consulté le 14 février 2025). </a:t>
            </a:r>
          </a:p>
        </p:txBody>
      </p:sp>
      <p:sp>
        <p:nvSpPr>
          <p:cNvPr id="3" name="Rectangle 2">
            <a:extLst>
              <a:ext uri="{FF2B5EF4-FFF2-40B4-BE49-F238E27FC236}">
                <a16:creationId xmlns:a16="http://schemas.microsoft.com/office/drawing/2014/main" id="{14F71B93-8EC4-1CD2-F34A-DC8A596E681A}"/>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Flèche : pentagone 3">
            <a:extLst>
              <a:ext uri="{FF2B5EF4-FFF2-40B4-BE49-F238E27FC236}">
                <a16:creationId xmlns:a16="http://schemas.microsoft.com/office/drawing/2014/main" id="{5099C29E-6B87-C13E-0CA9-8B4D3BC630ED}"/>
              </a:ext>
            </a:extLst>
          </p:cNvPr>
          <p:cNvSpPr/>
          <p:nvPr/>
        </p:nvSpPr>
        <p:spPr>
          <a:xfrm rot="5400000">
            <a:off x="1149987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857C1C19-49C1-4EC9-778F-BF6BBF23DD92}"/>
              </a:ext>
            </a:extLst>
          </p:cNvPr>
          <p:cNvSpPr txBox="1"/>
          <p:nvPr/>
        </p:nvSpPr>
        <p:spPr>
          <a:xfrm>
            <a:off x="7570354" y="27338"/>
            <a:ext cx="38880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r-FR" b="1">
                <a:solidFill>
                  <a:schemeClr val="bg1"/>
                </a:solidFill>
                <a:latin typeface="Aptos Display"/>
              </a:rPr>
              <a:t>RÉFÉRENCES</a:t>
            </a:r>
          </a:p>
        </p:txBody>
      </p:sp>
    </p:spTree>
    <p:extLst>
      <p:ext uri="{BB962C8B-B14F-4D97-AF65-F5344CB8AC3E}">
        <p14:creationId xmlns:p14="http://schemas.microsoft.com/office/powerpoint/2010/main" val="30434986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392EEB-59EC-A6A9-A398-9F418A8BCC06}"/>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Flèche : pentagone 2">
            <a:extLst>
              <a:ext uri="{FF2B5EF4-FFF2-40B4-BE49-F238E27FC236}">
                <a16:creationId xmlns:a16="http://schemas.microsoft.com/office/drawing/2014/main" id="{A6572098-C8AE-5573-FD37-329D44FD3689}"/>
              </a:ext>
            </a:extLst>
          </p:cNvPr>
          <p:cNvSpPr/>
          <p:nvPr/>
        </p:nvSpPr>
        <p:spPr>
          <a:xfrm rot="5400000">
            <a:off x="1149987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1D22615A-C6D1-E210-998D-70DA4D299D7B}"/>
              </a:ext>
            </a:extLst>
          </p:cNvPr>
          <p:cNvSpPr txBox="1"/>
          <p:nvPr/>
        </p:nvSpPr>
        <p:spPr>
          <a:xfrm>
            <a:off x="7570354" y="27338"/>
            <a:ext cx="38880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r-FR" b="1">
                <a:solidFill>
                  <a:schemeClr val="bg1"/>
                </a:solidFill>
                <a:latin typeface="Aptos Display"/>
              </a:rPr>
              <a:t>Iconographie du diaporama</a:t>
            </a:r>
          </a:p>
        </p:txBody>
      </p:sp>
      <p:sp>
        <p:nvSpPr>
          <p:cNvPr id="5" name="ZoneTexte 4">
            <a:extLst>
              <a:ext uri="{FF2B5EF4-FFF2-40B4-BE49-F238E27FC236}">
                <a16:creationId xmlns:a16="http://schemas.microsoft.com/office/drawing/2014/main" id="{FA026AB0-5F12-5643-309F-A0A41ED2B14A}"/>
              </a:ext>
            </a:extLst>
          </p:cNvPr>
          <p:cNvSpPr txBox="1"/>
          <p:nvPr/>
        </p:nvSpPr>
        <p:spPr>
          <a:xfrm>
            <a:off x="1377045" y="1078675"/>
            <a:ext cx="5436969" cy="5632311"/>
          </a:xfrm>
          <a:prstGeom prst="rect">
            <a:avLst/>
          </a:prstGeom>
          <a:noFill/>
        </p:spPr>
        <p:txBody>
          <a:bodyPr wrap="square" rtlCol="0">
            <a:spAutoFit/>
          </a:bodyPr>
          <a:lstStyle/>
          <a:p>
            <a:r>
              <a:rPr lang="fr-FR">
                <a:sym typeface="Wingdings" panose="05000000000000000000" pitchFamily="2" charset="2"/>
              </a:rPr>
              <a:t> </a:t>
            </a:r>
            <a:r>
              <a:rPr lang="fr-FR"/>
              <a:t>Polygones grands pour les différentes formations</a:t>
            </a:r>
          </a:p>
          <a:p>
            <a:r>
              <a:rPr lang="fr-FR"/>
              <a:t>(rappel bas de pas – approche par formation)</a:t>
            </a:r>
          </a:p>
          <a:p>
            <a:pPr marL="285750" indent="-285750">
              <a:buFont typeface="Arial" panose="020B0604020202020204" pitchFamily="34" charset="0"/>
              <a:buChar char="•"/>
            </a:pPr>
            <a:endParaRPr lang="fr-FR"/>
          </a:p>
          <a:p>
            <a:endParaRPr lang="fr-FR"/>
          </a:p>
          <a:p>
            <a:endParaRPr lang="fr-FR"/>
          </a:p>
          <a:p>
            <a:endParaRPr lang="fr-FR"/>
          </a:p>
          <a:p>
            <a:r>
              <a:rPr lang="fr-FR">
                <a:sym typeface="Wingdings" panose="05000000000000000000" pitchFamily="2" charset="2"/>
              </a:rPr>
              <a:t> </a:t>
            </a:r>
            <a:r>
              <a:rPr lang="fr-FR"/>
              <a:t>Polygones moyens pour les différentes formations </a:t>
            </a:r>
          </a:p>
          <a:p>
            <a:r>
              <a:rPr lang="fr-FR"/>
              <a:t>(autour des notions – approche par notion)</a:t>
            </a:r>
          </a:p>
          <a:p>
            <a:pPr marL="285750" indent="-285750">
              <a:buFont typeface="Arial" panose="020B0604020202020204" pitchFamily="34" charset="0"/>
              <a:buChar char="•"/>
            </a:pPr>
            <a:endParaRPr lang="fr-FR"/>
          </a:p>
          <a:p>
            <a:endParaRPr lang="fr-FR"/>
          </a:p>
          <a:p>
            <a:r>
              <a:rPr lang="fr-FR">
                <a:sym typeface="Wingdings" panose="05000000000000000000" pitchFamily="2" charset="2"/>
              </a:rPr>
              <a:t> </a:t>
            </a:r>
            <a:r>
              <a:rPr lang="fr-FR"/>
              <a:t>Polygones petits pour les différentes formations </a:t>
            </a:r>
          </a:p>
          <a:p>
            <a:r>
              <a:rPr lang="fr-FR"/>
              <a:t>(rappel des formations pour une activité)</a:t>
            </a:r>
          </a:p>
          <a:p>
            <a:pPr marL="285750" indent="-285750">
              <a:buFont typeface="Arial" panose="020B0604020202020204" pitchFamily="34" charset="0"/>
              <a:buChar char="•"/>
            </a:pPr>
            <a:endParaRPr lang="fr-FR"/>
          </a:p>
          <a:p>
            <a:pPr marL="285750" indent="-285750">
              <a:buFont typeface="Arial" panose="020B0604020202020204" pitchFamily="34" charset="0"/>
              <a:buChar char="•"/>
            </a:pPr>
            <a:endParaRPr lang="fr-FR"/>
          </a:p>
          <a:p>
            <a:r>
              <a:rPr lang="fr-FR">
                <a:sym typeface="Wingdings" panose="05000000000000000000" pitchFamily="2" charset="2"/>
              </a:rPr>
              <a:t> </a:t>
            </a:r>
            <a:r>
              <a:rPr lang="fr-FR"/>
              <a:t>Icone références</a:t>
            </a:r>
          </a:p>
          <a:p>
            <a:endParaRPr lang="fr-FR"/>
          </a:p>
          <a:p>
            <a:r>
              <a:rPr lang="fr-FR">
                <a:sym typeface="Wingdings" panose="05000000000000000000" pitchFamily="2" charset="2"/>
              </a:rPr>
              <a:t> </a:t>
            </a:r>
            <a:r>
              <a:rPr lang="fr-FR"/>
              <a:t>Icone compétences pédagogiques</a:t>
            </a:r>
          </a:p>
          <a:p>
            <a:pPr marL="285750" indent="-285750">
              <a:buFont typeface="Arial" panose="020B0604020202020204" pitchFamily="34" charset="0"/>
              <a:buChar char="•"/>
            </a:pPr>
            <a:endParaRPr lang="fr-FR"/>
          </a:p>
          <a:p>
            <a:r>
              <a:rPr lang="fr-FR">
                <a:sym typeface="Wingdings" panose="05000000000000000000" pitchFamily="2" charset="2"/>
              </a:rPr>
              <a:t> Icone liste des activités + navigation entre les diapositives d’une activité</a:t>
            </a:r>
            <a:endParaRPr lang="fr-FR"/>
          </a:p>
        </p:txBody>
      </p:sp>
      <p:sp>
        <p:nvSpPr>
          <p:cNvPr id="14" name="Hexagone 13">
            <a:extLst>
              <a:ext uri="{FF2B5EF4-FFF2-40B4-BE49-F238E27FC236}">
                <a16:creationId xmlns:a16="http://schemas.microsoft.com/office/drawing/2014/main" id="{C0E94EEC-32F0-47B4-287F-9EED2BDB967A}"/>
              </a:ext>
            </a:extLst>
          </p:cNvPr>
          <p:cNvSpPr/>
          <p:nvPr/>
        </p:nvSpPr>
        <p:spPr>
          <a:xfrm>
            <a:off x="8551376" y="648057"/>
            <a:ext cx="942848" cy="812800"/>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900" b="1">
                <a:ln w="0"/>
                <a:solidFill>
                  <a:schemeClr val="tx1"/>
                </a:solidFill>
                <a:effectLst>
                  <a:outerShdw blurRad="38100" dist="19050" dir="2700000" algn="tl" rotWithShape="0">
                    <a:schemeClr val="dk1">
                      <a:alpha val="40000"/>
                    </a:schemeClr>
                  </a:outerShdw>
                </a:effectLst>
              </a:rPr>
              <a:t>BTS ACSE</a:t>
            </a:r>
          </a:p>
        </p:txBody>
      </p:sp>
      <p:sp>
        <p:nvSpPr>
          <p:cNvPr id="15" name="Hexagone 14">
            <a:extLst>
              <a:ext uri="{FF2B5EF4-FFF2-40B4-BE49-F238E27FC236}">
                <a16:creationId xmlns:a16="http://schemas.microsoft.com/office/drawing/2014/main" id="{DAC4B062-BA4D-C604-2F05-CC9937F731A1}"/>
              </a:ext>
            </a:extLst>
          </p:cNvPr>
          <p:cNvSpPr/>
          <p:nvPr/>
        </p:nvSpPr>
        <p:spPr>
          <a:xfrm>
            <a:off x="8551377" y="1552297"/>
            <a:ext cx="942848" cy="812800"/>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900" b="1">
                <a:ln w="0"/>
                <a:solidFill>
                  <a:schemeClr val="tx1"/>
                </a:solidFill>
                <a:effectLst>
                  <a:outerShdw blurRad="38100" dist="19050" dir="2700000" algn="tl" rotWithShape="0">
                    <a:schemeClr val="dk1">
                      <a:alpha val="40000"/>
                    </a:schemeClr>
                  </a:outerShdw>
                </a:effectLst>
              </a:rPr>
              <a:t>BAC PRO CGEA</a:t>
            </a:r>
          </a:p>
        </p:txBody>
      </p:sp>
      <p:sp>
        <p:nvSpPr>
          <p:cNvPr id="16" name="Hexagone 15">
            <a:extLst>
              <a:ext uri="{FF2B5EF4-FFF2-40B4-BE49-F238E27FC236}">
                <a16:creationId xmlns:a16="http://schemas.microsoft.com/office/drawing/2014/main" id="{155C892A-F8B5-DA00-C5B0-91D7E90B84EE}"/>
              </a:ext>
            </a:extLst>
          </p:cNvPr>
          <p:cNvSpPr/>
          <p:nvPr/>
        </p:nvSpPr>
        <p:spPr>
          <a:xfrm>
            <a:off x="7722320" y="1100177"/>
            <a:ext cx="942848" cy="812800"/>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900" b="1">
                <a:ln w="0"/>
                <a:solidFill>
                  <a:schemeClr val="tx1"/>
                </a:solidFill>
                <a:effectLst>
                  <a:outerShdw blurRad="38100" dist="19050" dir="2700000" algn="tl" rotWithShape="0">
                    <a:schemeClr val="dk1">
                      <a:alpha val="40000"/>
                    </a:schemeClr>
                  </a:outerShdw>
                </a:effectLst>
              </a:rPr>
              <a:t>CAP</a:t>
            </a:r>
          </a:p>
        </p:txBody>
      </p:sp>
      <p:sp>
        <p:nvSpPr>
          <p:cNvPr id="17" name="Hexagone 16">
            <a:extLst>
              <a:ext uri="{FF2B5EF4-FFF2-40B4-BE49-F238E27FC236}">
                <a16:creationId xmlns:a16="http://schemas.microsoft.com/office/drawing/2014/main" id="{8CDEB0D6-5CF1-8D2F-9CE3-CB3F6BBDD5FC}"/>
              </a:ext>
            </a:extLst>
          </p:cNvPr>
          <p:cNvSpPr/>
          <p:nvPr/>
        </p:nvSpPr>
        <p:spPr>
          <a:xfrm>
            <a:off x="9398722" y="1110337"/>
            <a:ext cx="942848" cy="812800"/>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900" b="1">
                <a:ln w="0"/>
                <a:solidFill>
                  <a:schemeClr val="tx1"/>
                </a:solidFill>
                <a:effectLst>
                  <a:outerShdw blurRad="38100" dist="19050" dir="2700000" algn="tl" rotWithShape="0">
                    <a:schemeClr val="dk1">
                      <a:alpha val="40000"/>
                    </a:schemeClr>
                  </a:outerShdw>
                </a:effectLst>
              </a:rPr>
              <a:t>BAC TECHNO STAV</a:t>
            </a:r>
          </a:p>
        </p:txBody>
      </p:sp>
      <p:sp>
        <p:nvSpPr>
          <p:cNvPr id="18" name="Hexagone 17">
            <a:extLst>
              <a:ext uri="{FF2B5EF4-FFF2-40B4-BE49-F238E27FC236}">
                <a16:creationId xmlns:a16="http://schemas.microsoft.com/office/drawing/2014/main" id="{4DD9ED50-35A9-F6D9-84CA-0F3C4B565984}"/>
              </a:ext>
            </a:extLst>
          </p:cNvPr>
          <p:cNvSpPr/>
          <p:nvPr/>
        </p:nvSpPr>
        <p:spPr>
          <a:xfrm>
            <a:off x="6895295" y="648057"/>
            <a:ext cx="942848" cy="812800"/>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900" b="1">
                <a:ln w="0"/>
                <a:solidFill>
                  <a:schemeClr val="tx1"/>
                </a:solidFill>
                <a:effectLst>
                  <a:outerShdw blurRad="38100" dist="19050" dir="2700000" algn="tl" rotWithShape="0">
                    <a:schemeClr val="dk1">
                      <a:alpha val="40000"/>
                    </a:schemeClr>
                  </a:outerShdw>
                </a:effectLst>
              </a:rPr>
              <a:t>BPREA</a:t>
            </a:r>
          </a:p>
        </p:txBody>
      </p:sp>
      <p:sp>
        <p:nvSpPr>
          <p:cNvPr id="19" name="Hexagone 18">
            <a:extLst>
              <a:ext uri="{FF2B5EF4-FFF2-40B4-BE49-F238E27FC236}">
                <a16:creationId xmlns:a16="http://schemas.microsoft.com/office/drawing/2014/main" id="{83628072-3F71-370E-4511-3FD8D2D6134D}"/>
              </a:ext>
            </a:extLst>
          </p:cNvPr>
          <p:cNvSpPr/>
          <p:nvPr/>
        </p:nvSpPr>
        <p:spPr>
          <a:xfrm>
            <a:off x="9380434" y="2014577"/>
            <a:ext cx="942848" cy="812800"/>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900" b="1">
                <a:ln w="0"/>
                <a:solidFill>
                  <a:schemeClr val="tx1"/>
                </a:solidFill>
                <a:effectLst>
                  <a:outerShdw blurRad="38100" dist="19050" dir="2700000" algn="tl" rotWithShape="0">
                    <a:schemeClr val="dk1">
                      <a:alpha val="40000"/>
                    </a:schemeClr>
                  </a:outerShdw>
                </a:effectLst>
              </a:rPr>
              <a:t>BTS PA</a:t>
            </a:r>
          </a:p>
        </p:txBody>
      </p:sp>
      <p:sp>
        <p:nvSpPr>
          <p:cNvPr id="20" name="Hexagone 19">
            <a:extLst>
              <a:ext uri="{FF2B5EF4-FFF2-40B4-BE49-F238E27FC236}">
                <a16:creationId xmlns:a16="http://schemas.microsoft.com/office/drawing/2014/main" id="{5F8CF8A8-5C97-8232-9E80-B2C3423831DD}"/>
              </a:ext>
            </a:extLst>
          </p:cNvPr>
          <p:cNvSpPr/>
          <p:nvPr/>
        </p:nvSpPr>
        <p:spPr>
          <a:xfrm>
            <a:off x="6895295" y="1557377"/>
            <a:ext cx="942848" cy="812800"/>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900" b="1">
                <a:ln w="0"/>
                <a:solidFill>
                  <a:schemeClr val="tx1"/>
                </a:solidFill>
                <a:effectLst>
                  <a:outerShdw blurRad="38100" dist="19050" dir="2700000" algn="tl" rotWithShape="0">
                    <a:schemeClr val="dk1">
                      <a:alpha val="40000"/>
                    </a:schemeClr>
                  </a:outerShdw>
                </a:effectLst>
              </a:rPr>
              <a:t>BPA</a:t>
            </a:r>
          </a:p>
        </p:txBody>
      </p:sp>
      <p:sp>
        <p:nvSpPr>
          <p:cNvPr id="22" name="Hexagone 21">
            <a:extLst>
              <a:ext uri="{FF2B5EF4-FFF2-40B4-BE49-F238E27FC236}">
                <a16:creationId xmlns:a16="http://schemas.microsoft.com/office/drawing/2014/main" id="{47EA6FFE-85E8-B922-B115-1FCF0412CC1C}"/>
              </a:ext>
            </a:extLst>
          </p:cNvPr>
          <p:cNvSpPr/>
          <p:nvPr/>
        </p:nvSpPr>
        <p:spPr>
          <a:xfrm>
            <a:off x="8187855" y="3283185"/>
            <a:ext cx="501636" cy="432445"/>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3" name="Hexagone 22">
            <a:extLst>
              <a:ext uri="{FF2B5EF4-FFF2-40B4-BE49-F238E27FC236}">
                <a16:creationId xmlns:a16="http://schemas.microsoft.com/office/drawing/2014/main" id="{3264DE80-C65F-4AD7-26A2-231DE6D41C49}"/>
              </a:ext>
            </a:extLst>
          </p:cNvPr>
          <p:cNvSpPr/>
          <p:nvPr/>
        </p:nvSpPr>
        <p:spPr>
          <a:xfrm>
            <a:off x="8629489" y="2566948"/>
            <a:ext cx="501636" cy="432445"/>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4" name="Hexagone 23">
            <a:extLst>
              <a:ext uri="{FF2B5EF4-FFF2-40B4-BE49-F238E27FC236}">
                <a16:creationId xmlns:a16="http://schemas.microsoft.com/office/drawing/2014/main" id="{D91CA894-0DE9-C3FB-AC47-234A92BE5E53}"/>
              </a:ext>
            </a:extLst>
          </p:cNvPr>
          <p:cNvSpPr/>
          <p:nvPr/>
        </p:nvSpPr>
        <p:spPr>
          <a:xfrm>
            <a:off x="8629490" y="3048043"/>
            <a:ext cx="501636" cy="432445"/>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5" name="Hexagone 24">
            <a:extLst>
              <a:ext uri="{FF2B5EF4-FFF2-40B4-BE49-F238E27FC236}">
                <a16:creationId xmlns:a16="http://schemas.microsoft.com/office/drawing/2014/main" id="{49A68725-4358-B606-1F63-BB3FBA5868E5}"/>
              </a:ext>
            </a:extLst>
          </p:cNvPr>
          <p:cNvSpPr/>
          <p:nvPr/>
        </p:nvSpPr>
        <p:spPr>
          <a:xfrm>
            <a:off x="8188395" y="2807495"/>
            <a:ext cx="501636" cy="432445"/>
          </a:xfrm>
          <a:prstGeom prst="hexagon">
            <a:avLst/>
          </a:prstGeom>
          <a:solidFill>
            <a:schemeClr val="accent4">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6" name="Hexagone 25">
            <a:extLst>
              <a:ext uri="{FF2B5EF4-FFF2-40B4-BE49-F238E27FC236}">
                <a16:creationId xmlns:a16="http://schemas.microsoft.com/office/drawing/2014/main" id="{64DFBB4E-FE34-3015-05AD-1CB11ECAE199}"/>
              </a:ext>
            </a:extLst>
          </p:cNvPr>
          <p:cNvSpPr/>
          <p:nvPr/>
        </p:nvSpPr>
        <p:spPr>
          <a:xfrm>
            <a:off x="9080314" y="2812901"/>
            <a:ext cx="501636" cy="432445"/>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7" name="Hexagone 26">
            <a:extLst>
              <a:ext uri="{FF2B5EF4-FFF2-40B4-BE49-F238E27FC236}">
                <a16:creationId xmlns:a16="http://schemas.microsoft.com/office/drawing/2014/main" id="{29C726A4-7040-1479-AEDA-DAE8A59D8BB4}"/>
              </a:ext>
            </a:extLst>
          </p:cNvPr>
          <p:cNvSpPr/>
          <p:nvPr/>
        </p:nvSpPr>
        <p:spPr>
          <a:xfrm>
            <a:off x="7748382" y="2566948"/>
            <a:ext cx="501636" cy="432445"/>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8" name="Hexagone 27">
            <a:extLst>
              <a:ext uri="{FF2B5EF4-FFF2-40B4-BE49-F238E27FC236}">
                <a16:creationId xmlns:a16="http://schemas.microsoft.com/office/drawing/2014/main" id="{3A6012A3-2B54-F395-E9B9-8958494705C8}"/>
              </a:ext>
            </a:extLst>
          </p:cNvPr>
          <p:cNvSpPr/>
          <p:nvPr/>
        </p:nvSpPr>
        <p:spPr>
          <a:xfrm>
            <a:off x="9070584" y="3293996"/>
            <a:ext cx="501636" cy="432445"/>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29" name="Hexagone 28">
            <a:extLst>
              <a:ext uri="{FF2B5EF4-FFF2-40B4-BE49-F238E27FC236}">
                <a16:creationId xmlns:a16="http://schemas.microsoft.com/office/drawing/2014/main" id="{F472603D-50A7-6DB9-1E80-BC4A88306855}"/>
              </a:ext>
            </a:extLst>
          </p:cNvPr>
          <p:cNvSpPr/>
          <p:nvPr/>
        </p:nvSpPr>
        <p:spPr>
          <a:xfrm>
            <a:off x="7748382" y="3050746"/>
            <a:ext cx="501636" cy="432445"/>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31" name="Hexagone 30">
            <a:extLst>
              <a:ext uri="{FF2B5EF4-FFF2-40B4-BE49-F238E27FC236}">
                <a16:creationId xmlns:a16="http://schemas.microsoft.com/office/drawing/2014/main" id="{9826631C-8322-289F-E00B-06667D81438E}"/>
              </a:ext>
            </a:extLst>
          </p:cNvPr>
          <p:cNvSpPr/>
          <p:nvPr/>
        </p:nvSpPr>
        <p:spPr>
          <a:xfrm>
            <a:off x="8407558" y="4310665"/>
            <a:ext cx="270735" cy="233393"/>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32" name="Hexagone 31">
            <a:extLst>
              <a:ext uri="{FF2B5EF4-FFF2-40B4-BE49-F238E27FC236}">
                <a16:creationId xmlns:a16="http://schemas.microsoft.com/office/drawing/2014/main" id="{63526DD3-1DFC-E756-4473-02B97D1C67EC}"/>
              </a:ext>
            </a:extLst>
          </p:cNvPr>
          <p:cNvSpPr/>
          <p:nvPr/>
        </p:nvSpPr>
        <p:spPr>
          <a:xfrm>
            <a:off x="8645910" y="3924108"/>
            <a:ext cx="270735" cy="233393"/>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33" name="Hexagone 32">
            <a:extLst>
              <a:ext uri="{FF2B5EF4-FFF2-40B4-BE49-F238E27FC236}">
                <a16:creationId xmlns:a16="http://schemas.microsoft.com/office/drawing/2014/main" id="{033CE975-01C3-913D-89B4-D976F3FFC0E0}"/>
              </a:ext>
            </a:extLst>
          </p:cNvPr>
          <p:cNvSpPr/>
          <p:nvPr/>
        </p:nvSpPr>
        <p:spPr>
          <a:xfrm>
            <a:off x="8645910" y="4183758"/>
            <a:ext cx="270735" cy="233393"/>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34" name="Hexagone 33">
            <a:extLst>
              <a:ext uri="{FF2B5EF4-FFF2-40B4-BE49-F238E27FC236}">
                <a16:creationId xmlns:a16="http://schemas.microsoft.com/office/drawing/2014/main" id="{FDD47356-88DF-1B27-CB36-5B89A49FFF44}"/>
              </a:ext>
            </a:extLst>
          </p:cNvPr>
          <p:cNvSpPr/>
          <p:nvPr/>
        </p:nvSpPr>
        <p:spPr>
          <a:xfrm>
            <a:off x="8407850" y="4053933"/>
            <a:ext cx="270735" cy="233393"/>
          </a:xfrm>
          <a:prstGeom prst="hexagon">
            <a:avLst/>
          </a:prstGeom>
          <a:solidFill>
            <a:schemeClr val="accent4">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35" name="Hexagone 34">
            <a:extLst>
              <a:ext uri="{FF2B5EF4-FFF2-40B4-BE49-F238E27FC236}">
                <a16:creationId xmlns:a16="http://schemas.microsoft.com/office/drawing/2014/main" id="{0FB59CCE-083F-CF62-3F6B-08589CC9E025}"/>
              </a:ext>
            </a:extLst>
          </p:cNvPr>
          <p:cNvSpPr/>
          <p:nvPr/>
        </p:nvSpPr>
        <p:spPr>
          <a:xfrm>
            <a:off x="8889222" y="4056850"/>
            <a:ext cx="270735" cy="23339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36" name="Hexagone 35">
            <a:extLst>
              <a:ext uri="{FF2B5EF4-FFF2-40B4-BE49-F238E27FC236}">
                <a16:creationId xmlns:a16="http://schemas.microsoft.com/office/drawing/2014/main" id="{70AFA817-E5DE-4D06-D9CF-9991D4E6CC11}"/>
              </a:ext>
            </a:extLst>
          </p:cNvPr>
          <p:cNvSpPr/>
          <p:nvPr/>
        </p:nvSpPr>
        <p:spPr>
          <a:xfrm>
            <a:off x="8170373" y="3924108"/>
            <a:ext cx="270735" cy="233393"/>
          </a:xfrm>
          <a:prstGeom prst="hexagon">
            <a:avLst/>
          </a:prstGeom>
          <a:solidFill>
            <a:schemeClr val="accent2">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37" name="Hexagone 36">
            <a:extLst>
              <a:ext uri="{FF2B5EF4-FFF2-40B4-BE49-F238E27FC236}">
                <a16:creationId xmlns:a16="http://schemas.microsoft.com/office/drawing/2014/main" id="{F0DC5580-84AE-DDC3-BC6B-AEF9A3436F38}"/>
              </a:ext>
            </a:extLst>
          </p:cNvPr>
          <p:cNvSpPr/>
          <p:nvPr/>
        </p:nvSpPr>
        <p:spPr>
          <a:xfrm>
            <a:off x="8883971" y="4316500"/>
            <a:ext cx="270735" cy="233393"/>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sp>
        <p:nvSpPr>
          <p:cNvPr id="38" name="Hexagone 37">
            <a:extLst>
              <a:ext uri="{FF2B5EF4-FFF2-40B4-BE49-F238E27FC236}">
                <a16:creationId xmlns:a16="http://schemas.microsoft.com/office/drawing/2014/main" id="{BD2AF022-0BAA-4102-DAB1-0B022610C986}"/>
              </a:ext>
            </a:extLst>
          </p:cNvPr>
          <p:cNvSpPr/>
          <p:nvPr/>
        </p:nvSpPr>
        <p:spPr>
          <a:xfrm>
            <a:off x="8170373" y="4185216"/>
            <a:ext cx="270735" cy="233393"/>
          </a:xfrm>
          <a:prstGeom prst="hexagon">
            <a:avLst/>
          </a:prstGeom>
          <a:solidFill>
            <a:srgbClr val="FF4B4B"/>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fr-FR" sz="1200">
              <a:ln w="0"/>
              <a:solidFill>
                <a:schemeClr val="tx1"/>
              </a:solidFill>
              <a:effectLst>
                <a:outerShdw blurRad="38100" dist="19050" dir="2700000" algn="tl" rotWithShape="0">
                  <a:schemeClr val="dk1">
                    <a:alpha val="40000"/>
                  </a:schemeClr>
                </a:outerShdw>
              </a:effectLst>
            </a:endParaRPr>
          </a:p>
        </p:txBody>
      </p:sp>
      <p:pic>
        <p:nvPicPr>
          <p:cNvPr id="40" name="Graphique 64" descr="Notes Post-it avec un remplissage uni">
            <a:extLst>
              <a:ext uri="{FF2B5EF4-FFF2-40B4-BE49-F238E27FC236}">
                <a16:creationId xmlns:a16="http://schemas.microsoft.com/office/drawing/2014/main" id="{4BAE2C56-79AC-8432-5FF1-325B31CC15C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8478922" y="4858875"/>
            <a:ext cx="447112" cy="475549"/>
          </a:xfrm>
          <a:prstGeom prst="rect">
            <a:avLst/>
          </a:prstGeom>
        </p:spPr>
      </p:pic>
      <p:sp>
        <p:nvSpPr>
          <p:cNvPr id="41" name="Ellipse 40">
            <a:extLst>
              <a:ext uri="{FF2B5EF4-FFF2-40B4-BE49-F238E27FC236}">
                <a16:creationId xmlns:a16="http://schemas.microsoft.com/office/drawing/2014/main" id="{AD87B73E-9ED2-EE98-8A83-4FB8EEDB12BB}"/>
              </a:ext>
            </a:extLst>
          </p:cNvPr>
          <p:cNvSpPr/>
          <p:nvPr/>
        </p:nvSpPr>
        <p:spPr>
          <a:xfrm>
            <a:off x="8445225" y="4858031"/>
            <a:ext cx="488535" cy="481318"/>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42" name="Ellipse 41">
            <a:extLst>
              <a:ext uri="{FF2B5EF4-FFF2-40B4-BE49-F238E27FC236}">
                <a16:creationId xmlns:a16="http://schemas.microsoft.com/office/drawing/2014/main" id="{3156957C-34CC-7B2C-7D57-D1D160CDA5F4}"/>
              </a:ext>
            </a:extLst>
          </p:cNvPr>
          <p:cNvSpPr/>
          <p:nvPr/>
        </p:nvSpPr>
        <p:spPr>
          <a:xfrm>
            <a:off x="8440623" y="5420314"/>
            <a:ext cx="497737" cy="485232"/>
          </a:xfrm>
          <a:prstGeom prst="ellipse">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43" name="Graphique 42" descr="Santé mentale avec un remplissage uni">
            <a:extLst>
              <a:ext uri="{FF2B5EF4-FFF2-40B4-BE49-F238E27FC236}">
                <a16:creationId xmlns:a16="http://schemas.microsoft.com/office/drawing/2014/main" id="{A98B424C-271B-46A9-C773-E78952C0EF2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62779" y="5476948"/>
            <a:ext cx="479398" cy="479398"/>
          </a:xfrm>
          <a:prstGeom prst="rect">
            <a:avLst/>
          </a:prstGeom>
        </p:spPr>
      </p:pic>
      <p:sp>
        <p:nvSpPr>
          <p:cNvPr id="6" name="Flèche : pentagone 5">
            <a:extLst>
              <a:ext uri="{FF2B5EF4-FFF2-40B4-BE49-F238E27FC236}">
                <a16:creationId xmlns:a16="http://schemas.microsoft.com/office/drawing/2014/main" id="{D6A8B5CB-934A-D4C1-9771-49761B5D04FF}"/>
              </a:ext>
            </a:extLst>
          </p:cNvPr>
          <p:cNvSpPr/>
          <p:nvPr/>
        </p:nvSpPr>
        <p:spPr>
          <a:xfrm>
            <a:off x="8975710" y="612972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Suivant (6/6)</a:t>
            </a:r>
          </a:p>
        </p:txBody>
      </p:sp>
      <p:sp>
        <p:nvSpPr>
          <p:cNvPr id="7" name="Flèche : pentagone 6">
            <a:extLst>
              <a:ext uri="{FF2B5EF4-FFF2-40B4-BE49-F238E27FC236}">
                <a16:creationId xmlns:a16="http://schemas.microsoft.com/office/drawing/2014/main" id="{4675254C-2C46-D0D2-49F6-25F858A9DE06}"/>
              </a:ext>
            </a:extLst>
          </p:cNvPr>
          <p:cNvSpPr/>
          <p:nvPr/>
        </p:nvSpPr>
        <p:spPr>
          <a:xfrm flipH="1">
            <a:off x="7393460" y="6129724"/>
            <a:ext cx="1031629" cy="383073"/>
          </a:xfrm>
          <a:prstGeom prst="homePlat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a:solidFill>
                  <a:srgbClr val="663300"/>
                </a:solidFill>
              </a:rPr>
              <a:t>Précédent</a:t>
            </a:r>
          </a:p>
          <a:p>
            <a:pPr algn="ctr"/>
            <a:r>
              <a:rPr lang="fr-FR" sz="1200">
                <a:solidFill>
                  <a:srgbClr val="663300"/>
                </a:solidFill>
              </a:rPr>
              <a:t>(4/6)</a:t>
            </a:r>
          </a:p>
        </p:txBody>
      </p:sp>
      <p:sp>
        <p:nvSpPr>
          <p:cNvPr id="8" name="Organigramme : Multidocument 7">
            <a:extLst>
              <a:ext uri="{FF2B5EF4-FFF2-40B4-BE49-F238E27FC236}">
                <a16:creationId xmlns:a16="http://schemas.microsoft.com/office/drawing/2014/main" id="{C56D37C2-4A61-0D2C-B906-18271A784560}"/>
              </a:ext>
            </a:extLst>
          </p:cNvPr>
          <p:cNvSpPr/>
          <p:nvPr/>
        </p:nvSpPr>
        <p:spPr>
          <a:xfrm>
            <a:off x="8483338" y="6146761"/>
            <a:ext cx="412305" cy="383073"/>
          </a:xfrm>
          <a:prstGeom prst="flowChartMultidocument">
            <a:avLst/>
          </a:prstGeom>
          <a:solidFill>
            <a:schemeClr val="accent3">
              <a:lumMod val="20000"/>
              <a:lumOff val="80000"/>
            </a:schemeClr>
          </a:solidFill>
          <a:ln>
            <a:solidFill>
              <a:srgbClr val="66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200">
              <a:solidFill>
                <a:srgbClr val="663300"/>
              </a:solidFill>
            </a:endParaRPr>
          </a:p>
        </p:txBody>
      </p:sp>
    </p:spTree>
    <p:extLst>
      <p:ext uri="{BB962C8B-B14F-4D97-AF65-F5344CB8AC3E}">
        <p14:creationId xmlns:p14="http://schemas.microsoft.com/office/powerpoint/2010/main" val="4239799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268D6-5249-CA9A-67BD-148E3F2B2F51}"/>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C328557A-9C2A-3ED8-64B6-230C73907D14}"/>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Hexagone 1">
            <a:extLst>
              <a:ext uri="{FF2B5EF4-FFF2-40B4-BE49-F238E27FC236}">
                <a16:creationId xmlns:a16="http://schemas.microsoft.com/office/drawing/2014/main" id="{B82C3579-4661-EC9F-7BC6-69C45569370D}"/>
              </a:ext>
            </a:extLst>
          </p:cNvPr>
          <p:cNvSpPr/>
          <p:nvPr/>
        </p:nvSpPr>
        <p:spPr>
          <a:xfrm>
            <a:off x="11149315" y="5968800"/>
            <a:ext cx="966242" cy="837784"/>
          </a:xfrm>
          <a:prstGeom prst="hexagon">
            <a:avLst/>
          </a:prstGeom>
          <a:solidFill>
            <a:srgbClr val="D2AA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1100" b="1">
                <a:ln w="0"/>
                <a:solidFill>
                  <a:schemeClr val="tx1"/>
                </a:solidFill>
              </a:rPr>
              <a:t>CAP</a:t>
            </a:r>
          </a:p>
        </p:txBody>
      </p:sp>
      <p:sp>
        <p:nvSpPr>
          <p:cNvPr id="9" name="Flèche : pentagone 8">
            <a:extLst>
              <a:ext uri="{FF2B5EF4-FFF2-40B4-BE49-F238E27FC236}">
                <a16:creationId xmlns:a16="http://schemas.microsoft.com/office/drawing/2014/main" id="{17A13C56-3204-BB2B-7324-65CF055DD901}"/>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rganigramme : Terminateur 10">
            <a:hlinkClick r:id="rId2" action="ppaction://hlinksldjump"/>
            <a:extLst>
              <a:ext uri="{FF2B5EF4-FFF2-40B4-BE49-F238E27FC236}">
                <a16:creationId xmlns:a16="http://schemas.microsoft.com/office/drawing/2014/main" id="{19D1B071-3B3D-F035-715E-0B52000D7F72}"/>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ACCUEIL</a:t>
            </a:r>
          </a:p>
        </p:txBody>
      </p:sp>
      <p:sp>
        <p:nvSpPr>
          <p:cNvPr id="13" name="ZoneTexte 12">
            <a:extLst>
              <a:ext uri="{FF2B5EF4-FFF2-40B4-BE49-F238E27FC236}">
                <a16:creationId xmlns:a16="http://schemas.microsoft.com/office/drawing/2014/main" id="{47DF1C48-4679-EBB8-1745-6FFF2A854ABF}"/>
              </a:ext>
            </a:extLst>
          </p:cNvPr>
          <p:cNvSpPr txBox="1"/>
          <p:nvPr/>
        </p:nvSpPr>
        <p:spPr>
          <a:xfrm>
            <a:off x="499672" y="27338"/>
            <a:ext cx="546424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APPROCHE PAR NIVEAU DE FORMATION </a:t>
            </a:r>
            <a:r>
              <a:rPr lang="fr-FR" sz="1800" b="1">
                <a:solidFill>
                  <a:schemeClr val="bg1"/>
                </a:solidFill>
                <a:sym typeface="Wingdings" panose="05000000000000000000" pitchFamily="2" charset="2"/>
              </a:rPr>
              <a:t> CAP</a:t>
            </a:r>
            <a:endParaRPr lang="fr-FR" b="1">
              <a:solidFill>
                <a:schemeClr val="bg1"/>
              </a:solidFill>
            </a:endParaRPr>
          </a:p>
        </p:txBody>
      </p:sp>
      <p:sp>
        <p:nvSpPr>
          <p:cNvPr id="3" name="Organigramme : Connecteur 2">
            <a:hlinkClick r:id="rId3" action="ppaction://hlinksldjump"/>
            <a:extLst>
              <a:ext uri="{FF2B5EF4-FFF2-40B4-BE49-F238E27FC236}">
                <a16:creationId xmlns:a16="http://schemas.microsoft.com/office/drawing/2014/main" id="{500DCAE8-6085-E765-7BF4-DCCD54C60C48}"/>
              </a:ext>
            </a:extLst>
          </p:cNvPr>
          <p:cNvSpPr/>
          <p:nvPr/>
        </p:nvSpPr>
        <p:spPr>
          <a:xfrm>
            <a:off x="1602945" y="2504723"/>
            <a:ext cx="1890889"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Effluents</a:t>
            </a:r>
            <a:endParaRPr lang="fr-FR">
              <a:solidFill>
                <a:schemeClr val="tx1"/>
              </a:solidFill>
            </a:endParaRPr>
          </a:p>
        </p:txBody>
      </p:sp>
      <p:sp>
        <p:nvSpPr>
          <p:cNvPr id="4" name="Organigramme : Connecteur 3">
            <a:hlinkClick r:id="rId4" action="ppaction://hlinksldjump"/>
            <a:extLst>
              <a:ext uri="{FF2B5EF4-FFF2-40B4-BE49-F238E27FC236}">
                <a16:creationId xmlns:a16="http://schemas.microsoft.com/office/drawing/2014/main" id="{2B76BD8B-6361-FC77-F706-6D15EC7EEA36}"/>
              </a:ext>
            </a:extLst>
          </p:cNvPr>
          <p:cNvSpPr/>
          <p:nvPr/>
        </p:nvSpPr>
        <p:spPr>
          <a:xfrm>
            <a:off x="8698167"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b="1">
                <a:solidFill>
                  <a:schemeClr val="tx1"/>
                </a:solidFill>
              </a:rPr>
              <a:t>La mixité</a:t>
            </a:r>
            <a:endParaRPr lang="fr-FR">
              <a:solidFill>
                <a:schemeClr val="tx1"/>
              </a:solidFill>
            </a:endParaRPr>
          </a:p>
        </p:txBody>
      </p:sp>
      <p:sp>
        <p:nvSpPr>
          <p:cNvPr id="5" name="Organigramme : Connecteur 4">
            <a:hlinkClick r:id="rId5" action="ppaction://hlinksldjump"/>
            <a:extLst>
              <a:ext uri="{FF2B5EF4-FFF2-40B4-BE49-F238E27FC236}">
                <a16:creationId xmlns:a16="http://schemas.microsoft.com/office/drawing/2014/main" id="{01944E81-AA03-876A-2BD0-AD7E0401F059}"/>
              </a:ext>
            </a:extLst>
          </p:cNvPr>
          <p:cNvSpPr/>
          <p:nvPr/>
        </p:nvSpPr>
        <p:spPr>
          <a:xfrm>
            <a:off x="5150443"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Filière locale</a:t>
            </a:r>
          </a:p>
        </p:txBody>
      </p:sp>
    </p:spTree>
    <p:extLst>
      <p:ext uri="{BB962C8B-B14F-4D97-AF65-F5344CB8AC3E}">
        <p14:creationId xmlns:p14="http://schemas.microsoft.com/office/powerpoint/2010/main" val="1001908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E04DE-1AD5-4D87-5F1C-EE68D49CB4CA}"/>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3D82909D-9106-3C71-3A45-266AA157A995}"/>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Hexagone 1">
            <a:extLst>
              <a:ext uri="{FF2B5EF4-FFF2-40B4-BE49-F238E27FC236}">
                <a16:creationId xmlns:a16="http://schemas.microsoft.com/office/drawing/2014/main" id="{C528C07D-76C8-75AC-EED0-B556380897D6}"/>
              </a:ext>
            </a:extLst>
          </p:cNvPr>
          <p:cNvSpPr/>
          <p:nvPr/>
        </p:nvSpPr>
        <p:spPr>
          <a:xfrm>
            <a:off x="11111696" y="5984110"/>
            <a:ext cx="1003861" cy="822473"/>
          </a:xfrm>
          <a:prstGeom prst="hexagon">
            <a:avLst/>
          </a:prstGeom>
          <a:solidFill>
            <a:schemeClr val="accent6">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1000" b="1">
                <a:ln w="0"/>
                <a:solidFill>
                  <a:schemeClr val="tx1"/>
                </a:solidFill>
              </a:rPr>
              <a:t>BAC</a:t>
            </a:r>
          </a:p>
          <a:p>
            <a:pPr algn="ctr"/>
            <a:r>
              <a:rPr lang="fr-FR" sz="1000" b="1">
                <a:ln w="0"/>
                <a:solidFill>
                  <a:schemeClr val="tx1"/>
                </a:solidFill>
              </a:rPr>
              <a:t>TECHNO STAV</a:t>
            </a:r>
          </a:p>
        </p:txBody>
      </p:sp>
      <p:sp>
        <p:nvSpPr>
          <p:cNvPr id="9" name="Flèche : pentagone 8">
            <a:extLst>
              <a:ext uri="{FF2B5EF4-FFF2-40B4-BE49-F238E27FC236}">
                <a16:creationId xmlns:a16="http://schemas.microsoft.com/office/drawing/2014/main" id="{E63C5D04-C304-0A28-8617-DFF0356A5B1F}"/>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rganigramme : Terminateur 10">
            <a:hlinkClick r:id="rId2" action="ppaction://hlinksldjump"/>
            <a:extLst>
              <a:ext uri="{FF2B5EF4-FFF2-40B4-BE49-F238E27FC236}">
                <a16:creationId xmlns:a16="http://schemas.microsoft.com/office/drawing/2014/main" id="{C7C2AC9B-90E5-7085-1D16-66BD0559F0A2}"/>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ACCUEIL</a:t>
            </a:r>
          </a:p>
        </p:txBody>
      </p:sp>
      <p:sp>
        <p:nvSpPr>
          <p:cNvPr id="13" name="ZoneTexte 12">
            <a:extLst>
              <a:ext uri="{FF2B5EF4-FFF2-40B4-BE49-F238E27FC236}">
                <a16:creationId xmlns:a16="http://schemas.microsoft.com/office/drawing/2014/main" id="{DABCA41F-AF78-6302-8886-D65D8BC81993}"/>
              </a:ext>
            </a:extLst>
          </p:cNvPr>
          <p:cNvSpPr txBox="1"/>
          <p:nvPr/>
        </p:nvSpPr>
        <p:spPr>
          <a:xfrm>
            <a:off x="499672" y="27338"/>
            <a:ext cx="72625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APPROCHE PAR NIVEAU DE FORMATION </a:t>
            </a:r>
            <a:r>
              <a:rPr lang="fr-FR" sz="1800" b="1">
                <a:solidFill>
                  <a:schemeClr val="bg1"/>
                </a:solidFill>
                <a:sym typeface="Wingdings" panose="05000000000000000000" pitchFamily="2" charset="2"/>
              </a:rPr>
              <a:t> BAC TECHNO STAV</a:t>
            </a:r>
            <a:endParaRPr lang="fr-FR" b="1">
              <a:solidFill>
                <a:schemeClr val="bg1"/>
              </a:solidFill>
            </a:endParaRPr>
          </a:p>
        </p:txBody>
      </p:sp>
      <p:sp>
        <p:nvSpPr>
          <p:cNvPr id="3" name="Organigramme : Connecteur 2">
            <a:hlinkClick r:id="rId3" action="ppaction://hlinksldjump"/>
            <a:extLst>
              <a:ext uri="{FF2B5EF4-FFF2-40B4-BE49-F238E27FC236}">
                <a16:creationId xmlns:a16="http://schemas.microsoft.com/office/drawing/2014/main" id="{9FF41840-5CAE-26D9-5AD5-B6D0F1C71262}"/>
              </a:ext>
            </a:extLst>
          </p:cNvPr>
          <p:cNvSpPr/>
          <p:nvPr/>
        </p:nvSpPr>
        <p:spPr>
          <a:xfrm>
            <a:off x="1602945" y="2504723"/>
            <a:ext cx="1890889"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Effluents</a:t>
            </a:r>
            <a:endParaRPr lang="fr-FR">
              <a:solidFill>
                <a:schemeClr val="tx1"/>
              </a:solidFill>
            </a:endParaRPr>
          </a:p>
        </p:txBody>
      </p:sp>
      <p:sp>
        <p:nvSpPr>
          <p:cNvPr id="4" name="Organigramme : Connecteur 3">
            <a:hlinkClick r:id="rId4" action="ppaction://hlinksldjump"/>
            <a:extLst>
              <a:ext uri="{FF2B5EF4-FFF2-40B4-BE49-F238E27FC236}">
                <a16:creationId xmlns:a16="http://schemas.microsoft.com/office/drawing/2014/main" id="{63C8BA40-AB67-1682-46F7-5FCD9ABB9CB8}"/>
              </a:ext>
            </a:extLst>
          </p:cNvPr>
          <p:cNvSpPr/>
          <p:nvPr/>
        </p:nvSpPr>
        <p:spPr>
          <a:xfrm>
            <a:off x="8698167"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b="1">
                <a:solidFill>
                  <a:schemeClr val="tx1"/>
                </a:solidFill>
              </a:rPr>
              <a:t>La mixité</a:t>
            </a:r>
            <a:endParaRPr lang="fr-FR">
              <a:solidFill>
                <a:schemeClr val="tx1"/>
              </a:solidFill>
            </a:endParaRPr>
          </a:p>
        </p:txBody>
      </p:sp>
      <p:sp>
        <p:nvSpPr>
          <p:cNvPr id="5" name="Organigramme : Connecteur 4">
            <a:hlinkClick r:id="rId5" action="ppaction://hlinksldjump"/>
            <a:extLst>
              <a:ext uri="{FF2B5EF4-FFF2-40B4-BE49-F238E27FC236}">
                <a16:creationId xmlns:a16="http://schemas.microsoft.com/office/drawing/2014/main" id="{9A7E8BB1-0DB4-6434-EC81-E488F6B2C429}"/>
              </a:ext>
            </a:extLst>
          </p:cNvPr>
          <p:cNvSpPr/>
          <p:nvPr/>
        </p:nvSpPr>
        <p:spPr>
          <a:xfrm>
            <a:off x="5150443"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Filière locale</a:t>
            </a:r>
          </a:p>
        </p:txBody>
      </p:sp>
    </p:spTree>
    <p:extLst>
      <p:ext uri="{BB962C8B-B14F-4D97-AF65-F5344CB8AC3E}">
        <p14:creationId xmlns:p14="http://schemas.microsoft.com/office/powerpoint/2010/main" val="506117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F2E2F-0E59-A5FA-FBED-D17591CFEA35}"/>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AEFDB705-E4FB-9181-62FC-634105300075}"/>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Hexagone 1">
            <a:extLst>
              <a:ext uri="{FF2B5EF4-FFF2-40B4-BE49-F238E27FC236}">
                <a16:creationId xmlns:a16="http://schemas.microsoft.com/office/drawing/2014/main" id="{5D49CDB4-5A3C-A838-C8E2-5AE5E8A7906D}"/>
              </a:ext>
            </a:extLst>
          </p:cNvPr>
          <p:cNvSpPr/>
          <p:nvPr/>
        </p:nvSpPr>
        <p:spPr>
          <a:xfrm>
            <a:off x="11149315" y="5968800"/>
            <a:ext cx="966242" cy="837784"/>
          </a:xfrm>
          <a:prstGeom prst="hexagon">
            <a:avLst/>
          </a:prstGeom>
          <a:solidFill>
            <a:srgbClr val="D66B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1100" b="1">
                <a:ln w="0"/>
                <a:solidFill>
                  <a:schemeClr val="tx1"/>
                </a:solidFill>
              </a:rPr>
              <a:t>BAC PRO CGEA</a:t>
            </a:r>
          </a:p>
        </p:txBody>
      </p:sp>
      <p:sp>
        <p:nvSpPr>
          <p:cNvPr id="9" name="Flèche : pentagone 8">
            <a:extLst>
              <a:ext uri="{FF2B5EF4-FFF2-40B4-BE49-F238E27FC236}">
                <a16:creationId xmlns:a16="http://schemas.microsoft.com/office/drawing/2014/main" id="{37638B64-D516-DA3F-9ECF-C5F0E77F3583}"/>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rganigramme : Terminateur 10">
            <a:hlinkClick r:id="rId2" action="ppaction://hlinksldjump"/>
            <a:extLst>
              <a:ext uri="{FF2B5EF4-FFF2-40B4-BE49-F238E27FC236}">
                <a16:creationId xmlns:a16="http://schemas.microsoft.com/office/drawing/2014/main" id="{D98380BF-1C8B-7E3F-369E-86631F30CA70}"/>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ACCUEIL</a:t>
            </a:r>
          </a:p>
        </p:txBody>
      </p:sp>
      <p:sp>
        <p:nvSpPr>
          <p:cNvPr id="13" name="ZoneTexte 12">
            <a:extLst>
              <a:ext uri="{FF2B5EF4-FFF2-40B4-BE49-F238E27FC236}">
                <a16:creationId xmlns:a16="http://schemas.microsoft.com/office/drawing/2014/main" id="{2A998469-175C-1E18-8B1C-86C11DB459CD}"/>
              </a:ext>
            </a:extLst>
          </p:cNvPr>
          <p:cNvSpPr txBox="1"/>
          <p:nvPr/>
        </p:nvSpPr>
        <p:spPr>
          <a:xfrm>
            <a:off x="499671" y="27338"/>
            <a:ext cx="654165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APPROCHE PAR NIVEAU DE FORMATION </a:t>
            </a:r>
            <a:r>
              <a:rPr lang="fr-FR" sz="1800" b="1">
                <a:solidFill>
                  <a:schemeClr val="bg1"/>
                </a:solidFill>
                <a:sym typeface="Wingdings" panose="05000000000000000000" pitchFamily="2" charset="2"/>
              </a:rPr>
              <a:t> BAC PRO CGEA</a:t>
            </a:r>
            <a:endParaRPr lang="fr-FR" b="1">
              <a:solidFill>
                <a:schemeClr val="bg1"/>
              </a:solidFill>
            </a:endParaRPr>
          </a:p>
        </p:txBody>
      </p:sp>
      <p:sp>
        <p:nvSpPr>
          <p:cNvPr id="3" name="Organigramme : Connecteur 2">
            <a:hlinkClick r:id="rId3" action="ppaction://hlinksldjump"/>
            <a:extLst>
              <a:ext uri="{FF2B5EF4-FFF2-40B4-BE49-F238E27FC236}">
                <a16:creationId xmlns:a16="http://schemas.microsoft.com/office/drawing/2014/main" id="{6848C1D6-7733-3262-811C-FE49EC9A9B50}"/>
              </a:ext>
            </a:extLst>
          </p:cNvPr>
          <p:cNvSpPr/>
          <p:nvPr/>
        </p:nvSpPr>
        <p:spPr>
          <a:xfrm>
            <a:off x="1602945" y="2504723"/>
            <a:ext cx="1890889"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Effluents</a:t>
            </a:r>
            <a:endParaRPr lang="fr-FR">
              <a:solidFill>
                <a:schemeClr val="tx1"/>
              </a:solidFill>
            </a:endParaRPr>
          </a:p>
        </p:txBody>
      </p:sp>
      <p:sp>
        <p:nvSpPr>
          <p:cNvPr id="4" name="Organigramme : Connecteur 3">
            <a:hlinkClick r:id="rId4" action="ppaction://hlinksldjump"/>
            <a:extLst>
              <a:ext uri="{FF2B5EF4-FFF2-40B4-BE49-F238E27FC236}">
                <a16:creationId xmlns:a16="http://schemas.microsoft.com/office/drawing/2014/main" id="{6D119EAE-940B-1F65-A657-92E669902B7C}"/>
              </a:ext>
            </a:extLst>
          </p:cNvPr>
          <p:cNvSpPr/>
          <p:nvPr/>
        </p:nvSpPr>
        <p:spPr>
          <a:xfrm>
            <a:off x="8698167"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b="1">
                <a:solidFill>
                  <a:schemeClr val="tx1"/>
                </a:solidFill>
              </a:rPr>
              <a:t>La mixité</a:t>
            </a:r>
            <a:endParaRPr lang="fr-FR">
              <a:solidFill>
                <a:schemeClr val="tx1"/>
              </a:solidFill>
            </a:endParaRPr>
          </a:p>
        </p:txBody>
      </p:sp>
      <p:sp>
        <p:nvSpPr>
          <p:cNvPr id="5" name="Organigramme : Connecteur 4">
            <a:hlinkClick r:id="rId5" action="ppaction://hlinksldjump"/>
            <a:extLst>
              <a:ext uri="{FF2B5EF4-FFF2-40B4-BE49-F238E27FC236}">
                <a16:creationId xmlns:a16="http://schemas.microsoft.com/office/drawing/2014/main" id="{E9D3C5B8-719C-14BD-E020-341D0E27C6F3}"/>
              </a:ext>
            </a:extLst>
          </p:cNvPr>
          <p:cNvSpPr/>
          <p:nvPr/>
        </p:nvSpPr>
        <p:spPr>
          <a:xfrm>
            <a:off x="5150443"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Filière locale</a:t>
            </a:r>
          </a:p>
        </p:txBody>
      </p:sp>
    </p:spTree>
    <p:extLst>
      <p:ext uri="{BB962C8B-B14F-4D97-AF65-F5344CB8AC3E}">
        <p14:creationId xmlns:p14="http://schemas.microsoft.com/office/powerpoint/2010/main" val="127612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2FFFA-1E34-044B-4E23-7863BD223780}"/>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0716D1D5-C112-05A0-72F5-96D68AE60F9C}"/>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Hexagone 1">
            <a:extLst>
              <a:ext uri="{FF2B5EF4-FFF2-40B4-BE49-F238E27FC236}">
                <a16:creationId xmlns:a16="http://schemas.microsoft.com/office/drawing/2014/main" id="{4AF6111D-C8ED-F881-5AA7-A44C6E995FB6}"/>
              </a:ext>
            </a:extLst>
          </p:cNvPr>
          <p:cNvSpPr/>
          <p:nvPr/>
        </p:nvSpPr>
        <p:spPr>
          <a:xfrm>
            <a:off x="11149315" y="5968800"/>
            <a:ext cx="966242" cy="837784"/>
          </a:xfrm>
          <a:prstGeom prst="hexagon">
            <a:avLst/>
          </a:prstGeom>
          <a:solidFill>
            <a:schemeClr val="accent1">
              <a:lumMod val="60000"/>
              <a:lumOff val="4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1100" b="1">
                <a:ln w="0"/>
                <a:solidFill>
                  <a:schemeClr val="tx1"/>
                </a:solidFill>
              </a:rPr>
              <a:t>BTS ACSE</a:t>
            </a:r>
          </a:p>
        </p:txBody>
      </p:sp>
      <p:sp>
        <p:nvSpPr>
          <p:cNvPr id="9" name="Flèche : pentagone 8">
            <a:extLst>
              <a:ext uri="{FF2B5EF4-FFF2-40B4-BE49-F238E27FC236}">
                <a16:creationId xmlns:a16="http://schemas.microsoft.com/office/drawing/2014/main" id="{29687148-5540-A2BE-9FF9-59F8B47E4194}"/>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rganigramme : Terminateur 10">
            <a:hlinkClick r:id="rId2" action="ppaction://hlinksldjump"/>
            <a:extLst>
              <a:ext uri="{FF2B5EF4-FFF2-40B4-BE49-F238E27FC236}">
                <a16:creationId xmlns:a16="http://schemas.microsoft.com/office/drawing/2014/main" id="{BBF49747-6A45-3878-717B-5874A537C1FD}"/>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ACCUEIL</a:t>
            </a:r>
          </a:p>
        </p:txBody>
      </p:sp>
      <p:sp>
        <p:nvSpPr>
          <p:cNvPr id="13" name="ZoneTexte 12">
            <a:extLst>
              <a:ext uri="{FF2B5EF4-FFF2-40B4-BE49-F238E27FC236}">
                <a16:creationId xmlns:a16="http://schemas.microsoft.com/office/drawing/2014/main" id="{154B17A1-5AF1-2588-2070-DCDF4280B0D5}"/>
              </a:ext>
            </a:extLst>
          </p:cNvPr>
          <p:cNvSpPr txBox="1"/>
          <p:nvPr/>
        </p:nvSpPr>
        <p:spPr>
          <a:xfrm>
            <a:off x="499672" y="27338"/>
            <a:ext cx="60941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APPROCHE PAR NIVEAU DE FORMATION </a:t>
            </a:r>
            <a:r>
              <a:rPr lang="fr-FR" sz="1800" b="1">
                <a:solidFill>
                  <a:schemeClr val="bg1"/>
                </a:solidFill>
                <a:sym typeface="Wingdings" panose="05000000000000000000" pitchFamily="2" charset="2"/>
              </a:rPr>
              <a:t> BTS ACSE</a:t>
            </a:r>
            <a:endParaRPr lang="fr-FR" b="1">
              <a:solidFill>
                <a:schemeClr val="bg1"/>
              </a:solidFill>
            </a:endParaRPr>
          </a:p>
        </p:txBody>
      </p:sp>
      <p:sp>
        <p:nvSpPr>
          <p:cNvPr id="3" name="Organigramme : Connecteur 2">
            <a:hlinkClick r:id="rId3" action="ppaction://hlinksldjump"/>
            <a:extLst>
              <a:ext uri="{FF2B5EF4-FFF2-40B4-BE49-F238E27FC236}">
                <a16:creationId xmlns:a16="http://schemas.microsoft.com/office/drawing/2014/main" id="{AE610B0F-63DF-7C8E-848C-5F6BE19A3A88}"/>
              </a:ext>
            </a:extLst>
          </p:cNvPr>
          <p:cNvSpPr/>
          <p:nvPr/>
        </p:nvSpPr>
        <p:spPr>
          <a:xfrm>
            <a:off x="1602945" y="2504723"/>
            <a:ext cx="1890889"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Effluents</a:t>
            </a:r>
            <a:endParaRPr lang="fr-FR">
              <a:solidFill>
                <a:schemeClr val="tx1"/>
              </a:solidFill>
            </a:endParaRPr>
          </a:p>
        </p:txBody>
      </p:sp>
      <p:sp>
        <p:nvSpPr>
          <p:cNvPr id="4" name="Organigramme : Connecteur 3">
            <a:hlinkClick r:id="rId4" action="ppaction://hlinksldjump"/>
            <a:extLst>
              <a:ext uri="{FF2B5EF4-FFF2-40B4-BE49-F238E27FC236}">
                <a16:creationId xmlns:a16="http://schemas.microsoft.com/office/drawing/2014/main" id="{D74E6C23-458B-2D29-6198-55DA04FDD602}"/>
              </a:ext>
            </a:extLst>
          </p:cNvPr>
          <p:cNvSpPr/>
          <p:nvPr/>
        </p:nvSpPr>
        <p:spPr>
          <a:xfrm>
            <a:off x="8698167"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b="1">
                <a:solidFill>
                  <a:schemeClr val="tx1"/>
                </a:solidFill>
              </a:rPr>
              <a:t>La mixité</a:t>
            </a:r>
            <a:endParaRPr lang="fr-FR">
              <a:solidFill>
                <a:schemeClr val="tx1"/>
              </a:solidFill>
            </a:endParaRPr>
          </a:p>
        </p:txBody>
      </p:sp>
      <p:sp>
        <p:nvSpPr>
          <p:cNvPr id="5" name="Organigramme : Connecteur 4">
            <a:hlinkClick r:id="rId5" action="ppaction://hlinksldjump"/>
            <a:extLst>
              <a:ext uri="{FF2B5EF4-FFF2-40B4-BE49-F238E27FC236}">
                <a16:creationId xmlns:a16="http://schemas.microsoft.com/office/drawing/2014/main" id="{B4706902-CF14-4575-8C35-548C5FCB59F5}"/>
              </a:ext>
            </a:extLst>
          </p:cNvPr>
          <p:cNvSpPr/>
          <p:nvPr/>
        </p:nvSpPr>
        <p:spPr>
          <a:xfrm>
            <a:off x="5150443"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Filière locale</a:t>
            </a:r>
          </a:p>
        </p:txBody>
      </p:sp>
    </p:spTree>
    <p:extLst>
      <p:ext uri="{BB962C8B-B14F-4D97-AF65-F5344CB8AC3E}">
        <p14:creationId xmlns:p14="http://schemas.microsoft.com/office/powerpoint/2010/main" val="704357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65A38-F562-CA0E-DE4F-4273D22D68F0}"/>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BEB2A974-DD89-5738-801A-E592B3725252}"/>
              </a:ext>
            </a:extLst>
          </p:cNvPr>
          <p:cNvSpPr/>
          <p:nvPr/>
        </p:nvSpPr>
        <p:spPr>
          <a:xfrm>
            <a:off x="-3394" y="-2671"/>
            <a:ext cx="12198562" cy="43074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Hexagone 1">
            <a:extLst>
              <a:ext uri="{FF2B5EF4-FFF2-40B4-BE49-F238E27FC236}">
                <a16:creationId xmlns:a16="http://schemas.microsoft.com/office/drawing/2014/main" id="{83D1E0CA-17B3-30B8-B07F-026BC9A71844}"/>
              </a:ext>
            </a:extLst>
          </p:cNvPr>
          <p:cNvSpPr/>
          <p:nvPr/>
        </p:nvSpPr>
        <p:spPr>
          <a:xfrm>
            <a:off x="11149315" y="5968800"/>
            <a:ext cx="966242" cy="837784"/>
          </a:xfrm>
          <a:prstGeom prst="hexagon">
            <a:avLst/>
          </a:prstGeom>
          <a:solidFill>
            <a:schemeClr val="accent5">
              <a:lumMod val="40000"/>
              <a:lumOff val="60000"/>
            </a:schemeClr>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fr-FR" sz="1100" b="1">
                <a:ln w="0"/>
                <a:solidFill>
                  <a:schemeClr val="tx1"/>
                </a:solidFill>
              </a:rPr>
              <a:t>BTS PA</a:t>
            </a:r>
          </a:p>
        </p:txBody>
      </p:sp>
      <p:sp>
        <p:nvSpPr>
          <p:cNvPr id="9" name="Flèche : pentagone 8">
            <a:extLst>
              <a:ext uri="{FF2B5EF4-FFF2-40B4-BE49-F238E27FC236}">
                <a16:creationId xmlns:a16="http://schemas.microsoft.com/office/drawing/2014/main" id="{A1E6F6CF-7443-CD53-535D-FBA419434A9F}"/>
              </a:ext>
            </a:extLst>
          </p:cNvPr>
          <p:cNvSpPr/>
          <p:nvPr/>
        </p:nvSpPr>
        <p:spPr>
          <a:xfrm rot="5400000">
            <a:off x="-65039" y="154653"/>
            <a:ext cx="644414" cy="342393"/>
          </a:xfrm>
          <a:prstGeom prst="homePlat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rganigramme : Terminateur 10">
            <a:hlinkClick r:id="rId2" action="ppaction://hlinksldjump"/>
            <a:extLst>
              <a:ext uri="{FF2B5EF4-FFF2-40B4-BE49-F238E27FC236}">
                <a16:creationId xmlns:a16="http://schemas.microsoft.com/office/drawing/2014/main" id="{22694135-81CA-3F4D-848E-1C50C7343920}"/>
              </a:ext>
            </a:extLst>
          </p:cNvPr>
          <p:cNvSpPr/>
          <p:nvPr/>
        </p:nvSpPr>
        <p:spPr>
          <a:xfrm>
            <a:off x="10523620" y="51416"/>
            <a:ext cx="1499740" cy="316095"/>
          </a:xfrm>
          <a:prstGeom prst="flowChartTermina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solidFill>
                  <a:schemeClr val="tx1"/>
                </a:solidFill>
              </a:rPr>
              <a:t>ACCUEIL</a:t>
            </a:r>
          </a:p>
        </p:txBody>
      </p:sp>
      <p:sp>
        <p:nvSpPr>
          <p:cNvPr id="13" name="ZoneTexte 12">
            <a:extLst>
              <a:ext uri="{FF2B5EF4-FFF2-40B4-BE49-F238E27FC236}">
                <a16:creationId xmlns:a16="http://schemas.microsoft.com/office/drawing/2014/main" id="{4DFF99D9-4749-F24B-F325-3AF64031D394}"/>
              </a:ext>
            </a:extLst>
          </p:cNvPr>
          <p:cNvSpPr txBox="1"/>
          <p:nvPr/>
        </p:nvSpPr>
        <p:spPr>
          <a:xfrm>
            <a:off x="499672" y="27338"/>
            <a:ext cx="620592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a:solidFill>
                  <a:schemeClr val="bg1"/>
                </a:solidFill>
              </a:rPr>
              <a:t>APPROCHE PAR NIVEAU DE FORMATION </a:t>
            </a:r>
            <a:r>
              <a:rPr lang="fr-FR" sz="1800" b="1">
                <a:solidFill>
                  <a:schemeClr val="bg1"/>
                </a:solidFill>
                <a:sym typeface="Wingdings" panose="05000000000000000000" pitchFamily="2" charset="2"/>
              </a:rPr>
              <a:t> BTS PA</a:t>
            </a:r>
            <a:endParaRPr lang="fr-FR" b="1">
              <a:solidFill>
                <a:schemeClr val="bg1"/>
              </a:solidFill>
            </a:endParaRPr>
          </a:p>
        </p:txBody>
      </p:sp>
      <p:sp>
        <p:nvSpPr>
          <p:cNvPr id="3" name="Organigramme : Connecteur 2">
            <a:hlinkClick r:id="rId3" action="ppaction://hlinksldjump"/>
            <a:extLst>
              <a:ext uri="{FF2B5EF4-FFF2-40B4-BE49-F238E27FC236}">
                <a16:creationId xmlns:a16="http://schemas.microsoft.com/office/drawing/2014/main" id="{123AE134-570D-BB95-1AB0-67E03BC57EFC}"/>
              </a:ext>
            </a:extLst>
          </p:cNvPr>
          <p:cNvSpPr/>
          <p:nvPr/>
        </p:nvSpPr>
        <p:spPr>
          <a:xfrm>
            <a:off x="1602945" y="2504723"/>
            <a:ext cx="1890889"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Effluents</a:t>
            </a:r>
            <a:endParaRPr lang="fr-FR">
              <a:solidFill>
                <a:schemeClr val="tx1"/>
              </a:solidFill>
            </a:endParaRPr>
          </a:p>
        </p:txBody>
      </p:sp>
      <p:sp>
        <p:nvSpPr>
          <p:cNvPr id="4" name="Organigramme : Connecteur 3">
            <a:hlinkClick r:id="rId4" action="ppaction://hlinksldjump"/>
            <a:extLst>
              <a:ext uri="{FF2B5EF4-FFF2-40B4-BE49-F238E27FC236}">
                <a16:creationId xmlns:a16="http://schemas.microsoft.com/office/drawing/2014/main" id="{96E16830-E018-CEDC-9246-ADF113CBB4D0}"/>
              </a:ext>
            </a:extLst>
          </p:cNvPr>
          <p:cNvSpPr/>
          <p:nvPr/>
        </p:nvSpPr>
        <p:spPr>
          <a:xfrm>
            <a:off x="8698167"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b="1">
                <a:solidFill>
                  <a:schemeClr val="tx1"/>
                </a:solidFill>
              </a:rPr>
              <a:t>La mixité</a:t>
            </a:r>
            <a:endParaRPr lang="fr-FR">
              <a:solidFill>
                <a:schemeClr val="tx1"/>
              </a:solidFill>
            </a:endParaRPr>
          </a:p>
        </p:txBody>
      </p:sp>
      <p:sp>
        <p:nvSpPr>
          <p:cNvPr id="5" name="Organigramme : Connecteur 4">
            <a:hlinkClick r:id="rId5" action="ppaction://hlinksldjump"/>
            <a:extLst>
              <a:ext uri="{FF2B5EF4-FFF2-40B4-BE49-F238E27FC236}">
                <a16:creationId xmlns:a16="http://schemas.microsoft.com/office/drawing/2014/main" id="{39A147CA-386A-B638-47C1-2E0881269777}"/>
              </a:ext>
            </a:extLst>
          </p:cNvPr>
          <p:cNvSpPr/>
          <p:nvPr/>
        </p:nvSpPr>
        <p:spPr>
          <a:xfrm>
            <a:off x="5150443" y="2504723"/>
            <a:ext cx="1890888" cy="1848554"/>
          </a:xfrm>
          <a:prstGeom prst="flowChartConnector">
            <a:avLst/>
          </a:prstGeom>
          <a:solidFill>
            <a:schemeClr val="bg1">
              <a:lumMod val="95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500" b="1">
                <a:solidFill>
                  <a:schemeClr val="tx1"/>
                </a:solidFill>
              </a:rPr>
              <a:t>Filière locale</a:t>
            </a:r>
          </a:p>
        </p:txBody>
      </p:sp>
    </p:spTree>
    <p:extLst>
      <p:ext uri="{BB962C8B-B14F-4D97-AF65-F5344CB8AC3E}">
        <p14:creationId xmlns:p14="http://schemas.microsoft.com/office/powerpoint/2010/main" val="42451051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86A1AE69EFE044B263F0934C24CBAA" ma:contentTypeVersion="13" ma:contentTypeDescription="Crée un document." ma:contentTypeScope="" ma:versionID="5a82e2aba528d1428ae8dfd2acc6d744">
  <xsd:schema xmlns:xsd="http://www.w3.org/2001/XMLSchema" xmlns:xs="http://www.w3.org/2001/XMLSchema" xmlns:p="http://schemas.microsoft.com/office/2006/metadata/properties" xmlns:ns3="77a00f78-641d-4217-b114-1679d812abe3" xmlns:ns4="d678182f-2cb0-483d-b49b-47878e20bfd2" targetNamespace="http://schemas.microsoft.com/office/2006/metadata/properties" ma:root="true" ma:fieldsID="3aa10299568a1569ec87b5949421d02f" ns3:_="" ns4:_="">
    <xsd:import namespace="77a00f78-641d-4217-b114-1679d812abe3"/>
    <xsd:import namespace="d678182f-2cb0-483d-b49b-47878e20bfd2"/>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4:SharedWithUsers" minOccurs="0"/>
                <xsd:element ref="ns4:SharedWithDetails" minOccurs="0"/>
                <xsd:element ref="ns4:SharingHintHash"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a00f78-641d-4217-b114-1679d812ab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78182f-2cb0-483d-b49b-47878e20bfd2" elementFormDefault="qualified">
    <xsd:import namespace="http://schemas.microsoft.com/office/2006/documentManagement/types"/>
    <xsd:import namespace="http://schemas.microsoft.com/office/infopath/2007/PartnerControls"/>
    <xsd:element name="SharedWithUsers" ma:index="17"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Partagé avec détails" ma:internalName="SharedWithDetails" ma:readOnly="true">
      <xsd:simpleType>
        <xsd:restriction base="dms:Note">
          <xsd:maxLength value="255"/>
        </xsd:restriction>
      </xsd:simpleType>
    </xsd:element>
    <xsd:element name="SharingHintHash" ma:index="19"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77a00f78-641d-4217-b114-1679d812abe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CB24687-306E-4257-A489-2F6C34F6DDA7}">
  <ds:schemaRefs>
    <ds:schemaRef ds:uri="77a00f78-641d-4217-b114-1679d812abe3"/>
    <ds:schemaRef ds:uri="d678182f-2cb0-483d-b49b-47878e20bfd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EE36122-B8E8-45A4-B6C5-E888BF0A953F}">
  <ds:schemaRefs>
    <ds:schemaRef ds:uri="http://schemas.microsoft.com/office/infopath/2007/PartnerControls"/>
    <ds:schemaRef ds:uri="http://www.w3.org/XML/1998/namespace"/>
    <ds:schemaRef ds:uri="http://schemas.microsoft.com/office/2006/documentManagement/types"/>
    <ds:schemaRef ds:uri="77a00f78-641d-4217-b114-1679d812abe3"/>
    <ds:schemaRef ds:uri="d678182f-2cb0-483d-b49b-47878e20bfd2"/>
    <ds:schemaRef ds:uri="http://purl.org/dc/terms/"/>
    <ds:schemaRef ds:uri="http://purl.org/dc/dcmitype/"/>
    <ds:schemaRef ds:uri="http://purl.org/dc/elements/1.1/"/>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0C749AF6-33D3-44E4-BEAC-06E67525C2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TotalTime>
  <Words>4430</Words>
  <Application>Microsoft Office PowerPoint</Application>
  <PresentationFormat>Grand écran</PresentationFormat>
  <Paragraphs>646</Paragraphs>
  <Slides>42</Slides>
  <Notes>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42</vt:i4>
      </vt:variant>
    </vt:vector>
  </HeadingPairs>
  <TitlesOfParts>
    <vt:vector size="50" baseType="lpstr">
      <vt:lpstr>Aptos</vt:lpstr>
      <vt:lpstr>Aptos Display</vt:lpstr>
      <vt:lpstr>Arial</vt:lpstr>
      <vt:lpstr>Calibri</vt:lpstr>
      <vt:lpstr>Police système Courant</vt:lpstr>
      <vt:lpstr>-webkit-standard</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Alicia Mauny</dc:creator>
  <cp:lastModifiedBy>Manon L</cp:lastModifiedBy>
  <cp:revision>3</cp:revision>
  <dcterms:created xsi:type="dcterms:W3CDTF">2024-11-27T14:42:31Z</dcterms:created>
  <dcterms:modified xsi:type="dcterms:W3CDTF">2025-02-20T16:18:20Z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0x0101004B86A1AE69EFE044B263F0934C24CBAA</vt:lpwstr>
  </property>
</Properties>
</file>