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5143500" type="screen16x9"/>
  <p:notesSz cx="6858000" cy="9144000"/>
  <p:embeddedFontLst>
    <p:embeddedFont>
      <p:font typeface="Merriweather" panose="020B0604020202020204" charset="0"/>
      <p:regular r:id="rId15"/>
      <p:bold r:id="rId16"/>
      <p:italic r:id="rId17"/>
      <p:boldItalic r:id="rId18"/>
    </p:embeddedFont>
    <p:embeddedFont>
      <p:font typeface="Roboto" panose="020B0604020202020204"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46824" autoAdjust="0"/>
  </p:normalViewPr>
  <p:slideViewPr>
    <p:cSldViewPr snapToGrid="0">
      <p:cViewPr varScale="1">
        <p:scale>
          <a:sx n="53" d="100"/>
          <a:sy n="53" d="100"/>
        </p:scale>
        <p:origin x="2314" y="53"/>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aporthe.fr/"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www.aporthe.fr/resultats-documents/" TargetMode="External"/><Relationship Id="rId4" Type="http://schemas.openxmlformats.org/officeDocument/2006/relationships/hyperlink" Target="https://www.youtube.com/channel/UCTq28pMSMZg6ZhJKjw55jJg"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Cet exercice a été conçu par cinq étudiantes ingénieures Agronome, </a:t>
            </a:r>
            <a:r>
              <a:rPr lang="fr-FR" dirty="0"/>
              <a:t>de la dominante d’approfondissement « Ingénierie de l’Elevage », Alyson </a:t>
            </a:r>
            <a:r>
              <a:rPr lang="fr-FR" dirty="0" err="1"/>
              <a:t>Laramée</a:t>
            </a:r>
            <a:r>
              <a:rPr lang="fr-FR" dirty="0"/>
              <a:t>, Mona Le </a:t>
            </a:r>
            <a:r>
              <a:rPr lang="fr-FR" dirty="0" err="1"/>
              <a:t>Pennec</a:t>
            </a:r>
            <a:r>
              <a:rPr lang="fr-FR" dirty="0"/>
              <a:t>, Anne-Louise Huyghe, </a:t>
            </a:r>
            <a:r>
              <a:rPr lang="fr-FR" dirty="0" err="1"/>
              <a:t>Aurliéa</a:t>
            </a:r>
            <a:r>
              <a:rPr lang="fr-FR" dirty="0"/>
              <a:t> Laurent et Solène </a:t>
            </a:r>
            <a:r>
              <a:rPr lang="fr-FR" dirty="0" err="1"/>
              <a:t>Mousque</a:t>
            </a:r>
            <a:r>
              <a:rPr lang="fr-FR" dirty="0"/>
              <a:t>, sous l’encadrement de Sylvie Mugnier (L’Institut Agro Dijon, UMR Territoires), Hélène Rapey (INRAE, UMR Territoires) et Bruno </a:t>
            </a:r>
            <a:r>
              <a:rPr lang="fr-FR" dirty="0" err="1"/>
              <a:t>Douniès</a:t>
            </a:r>
            <a:r>
              <a:rPr lang="fr-FR" dirty="0"/>
              <a:t> (Association Porc Montagne)</a:t>
            </a:r>
            <a:r>
              <a:rPr lang="en" dirty="0"/>
              <a:t>. </a:t>
            </a:r>
          </a:p>
          <a:p>
            <a:pPr marL="0" lvl="0" indent="0" algn="l" rtl="0">
              <a:spcBef>
                <a:spcPts val="0"/>
              </a:spcBef>
              <a:spcAft>
                <a:spcPts val="0"/>
              </a:spcAft>
              <a:buNone/>
            </a:pPr>
            <a:r>
              <a:rPr lang="en" dirty="0"/>
              <a:t>Il vise a présenter et valoriser les résultats du </a:t>
            </a:r>
            <a:r>
              <a:rPr lang="en" i="1" dirty="0"/>
              <a:t>projet de recherche </a:t>
            </a:r>
            <a:r>
              <a:rPr lang="en" i="1" u="sng" dirty="0">
                <a:solidFill>
                  <a:schemeClr val="hlink"/>
                </a:solidFill>
                <a:hlinkClick r:id="rId3"/>
              </a:rPr>
              <a:t>APORTHE</a:t>
            </a:r>
            <a:r>
              <a:rPr lang="en" dirty="0"/>
              <a:t> (</a:t>
            </a:r>
            <a:r>
              <a:rPr lang="en" i="1" dirty="0">
                <a:solidFill>
                  <a:srgbClr val="212529"/>
                </a:solidFill>
                <a:highlight>
                  <a:srgbClr val="FFFFFF"/>
                </a:highlight>
              </a:rPr>
              <a:t>Valoriser les </a:t>
            </a:r>
            <a:r>
              <a:rPr lang="en" i="1" dirty="0">
                <a:solidFill>
                  <a:srgbClr val="689F38"/>
                </a:solidFill>
                <a:highlight>
                  <a:srgbClr val="FFFFFF"/>
                </a:highlight>
              </a:rPr>
              <a:t>A</a:t>
            </a:r>
            <a:r>
              <a:rPr lang="en" i="1" dirty="0">
                <a:solidFill>
                  <a:srgbClr val="212529"/>
                </a:solidFill>
                <a:highlight>
                  <a:srgbClr val="FFFFFF"/>
                </a:highlight>
              </a:rPr>
              <a:t>touts de la complémentarité </a:t>
            </a:r>
            <a:r>
              <a:rPr lang="en" i="1" dirty="0">
                <a:solidFill>
                  <a:srgbClr val="689F38"/>
                </a:solidFill>
                <a:highlight>
                  <a:srgbClr val="FFFFFF"/>
                </a:highlight>
              </a:rPr>
              <a:t>POR</a:t>
            </a:r>
            <a:r>
              <a:rPr lang="en" i="1" dirty="0">
                <a:solidFill>
                  <a:srgbClr val="212529"/>
                </a:solidFill>
                <a:highlight>
                  <a:srgbClr val="FFFFFF"/>
                </a:highlight>
              </a:rPr>
              <a:t>cins et bovins dans les </a:t>
            </a:r>
            <a:r>
              <a:rPr lang="en" i="1" dirty="0">
                <a:solidFill>
                  <a:srgbClr val="689F38"/>
                </a:solidFill>
                <a:highlight>
                  <a:srgbClr val="FFFFFF"/>
                </a:highlight>
              </a:rPr>
              <a:t>T</a:t>
            </a:r>
            <a:r>
              <a:rPr lang="en" i="1" dirty="0">
                <a:solidFill>
                  <a:srgbClr val="212529"/>
                </a:solidFill>
                <a:highlight>
                  <a:srgbClr val="FFFFFF"/>
                </a:highlight>
              </a:rPr>
              <a:t>erritoires </a:t>
            </a:r>
            <a:r>
              <a:rPr lang="en" i="1" dirty="0">
                <a:solidFill>
                  <a:srgbClr val="689F38"/>
                </a:solidFill>
                <a:highlight>
                  <a:srgbClr val="FFFFFF"/>
                </a:highlight>
              </a:rPr>
              <a:t>HE</a:t>
            </a:r>
            <a:r>
              <a:rPr lang="en" i="1" dirty="0">
                <a:solidFill>
                  <a:srgbClr val="212529"/>
                </a:solidFill>
                <a:highlight>
                  <a:srgbClr val="FFFFFF"/>
                </a:highlight>
              </a:rPr>
              <a:t>rbagers du Massif-Central</a:t>
            </a:r>
            <a:r>
              <a:rPr lang="en" dirty="0"/>
              <a:t>). </a:t>
            </a:r>
          </a:p>
          <a:p>
            <a:pPr marL="0" lvl="0" indent="0" algn="l" rtl="0">
              <a:spcBef>
                <a:spcPts val="0"/>
              </a:spcBef>
              <a:spcAft>
                <a:spcPts val="0"/>
              </a:spcAft>
              <a:buNone/>
            </a:pPr>
            <a:r>
              <a:rPr lang="en" dirty="0"/>
              <a:t>L’objectif est d’amener les élèves/</a:t>
            </a:r>
            <a:r>
              <a:rPr lang="fr-FR" dirty="0"/>
              <a:t>étudiants</a:t>
            </a:r>
            <a:r>
              <a:rPr lang="en" dirty="0"/>
              <a:t> à </a:t>
            </a:r>
            <a:r>
              <a:rPr lang="en" dirty="0">
                <a:highlight>
                  <a:schemeClr val="accent3"/>
                </a:highlight>
              </a:rPr>
              <a:t>réfléchir autour </a:t>
            </a:r>
            <a:r>
              <a:rPr lang="en" dirty="0"/>
              <a:t>de la mixité porcin-bovin.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solidFill>
                  <a:schemeClr val="dk1"/>
                </a:solidFill>
              </a:rPr>
              <a:t>Cette étude de cas a été prévue pour une durée de 2 heures. Il est possible de moduler le temps en fonction de vos objectifs. </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None/>
            </a:pPr>
            <a:r>
              <a:rPr lang="en" dirty="0"/>
              <a:t>Il se compose de trois grandes parties :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b="1" dirty="0"/>
              <a:t>I - Présentation du cas d’étude (30 minutes)</a:t>
            </a:r>
            <a:endParaRPr b="1" dirty="0"/>
          </a:p>
          <a:p>
            <a:pPr marL="0" lvl="0" indent="0" algn="l" rtl="0">
              <a:spcBef>
                <a:spcPts val="0"/>
              </a:spcBef>
              <a:spcAft>
                <a:spcPts val="0"/>
              </a:spcAft>
              <a:buNone/>
            </a:pPr>
            <a:endParaRPr b="1" dirty="0"/>
          </a:p>
          <a:p>
            <a:pPr marL="0" lvl="0" indent="0" algn="l" rtl="0">
              <a:spcBef>
                <a:spcPts val="0"/>
              </a:spcBef>
              <a:spcAft>
                <a:spcPts val="0"/>
              </a:spcAft>
              <a:buNone/>
            </a:pPr>
            <a:r>
              <a:rPr lang="en" b="1" dirty="0"/>
              <a:t>II - Travail de groupe (45 minutes)</a:t>
            </a:r>
            <a:endParaRPr b="1" dirty="0"/>
          </a:p>
          <a:p>
            <a:pPr marL="0" lvl="0" indent="0" algn="l" rtl="0">
              <a:spcBef>
                <a:spcPts val="0"/>
              </a:spcBef>
              <a:spcAft>
                <a:spcPts val="0"/>
              </a:spcAft>
              <a:buNone/>
            </a:pPr>
            <a:endParaRPr b="1" dirty="0"/>
          </a:p>
          <a:p>
            <a:pPr marL="0" lvl="0" indent="0" algn="l" rtl="0">
              <a:spcBef>
                <a:spcPts val="0"/>
              </a:spcBef>
              <a:spcAft>
                <a:spcPts val="0"/>
              </a:spcAft>
              <a:buNone/>
            </a:pPr>
            <a:r>
              <a:rPr lang="en" b="1" dirty="0"/>
              <a:t>III -  Retour reflexif, Ouverture ( 45 minutes)</a:t>
            </a:r>
            <a:endParaRPr b="1" dirty="0"/>
          </a:p>
          <a:p>
            <a:pPr marL="0" lvl="0" indent="0" algn="l" rtl="0">
              <a:spcBef>
                <a:spcPts val="0"/>
              </a:spcBef>
              <a:spcAft>
                <a:spcPts val="0"/>
              </a:spcAft>
              <a:buNone/>
            </a:pPr>
            <a:endParaRPr b="1" dirty="0"/>
          </a:p>
          <a:p>
            <a:pPr marL="0" lvl="0" indent="0" algn="l" rtl="0">
              <a:spcBef>
                <a:spcPts val="0"/>
              </a:spcBef>
              <a:spcAft>
                <a:spcPts val="0"/>
              </a:spcAft>
              <a:buNone/>
            </a:pPr>
            <a:endParaRPr dirty="0"/>
          </a:p>
          <a:p>
            <a:pPr marL="0" lvl="0" indent="0" algn="l" rtl="0">
              <a:spcBef>
                <a:spcPts val="0"/>
              </a:spcBef>
              <a:spcAft>
                <a:spcPts val="0"/>
              </a:spcAft>
              <a:buNone/>
            </a:pPr>
            <a:r>
              <a:rPr lang="en" dirty="0"/>
              <a:t>Pour réaliser cette étude de cas vous avez à disposition :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-&gt; Pour l’étude de cas : </a:t>
            </a:r>
            <a:endParaRPr dirty="0"/>
          </a:p>
          <a:p>
            <a:pPr marL="457200" lvl="0" indent="-298450" algn="l" rtl="0">
              <a:spcBef>
                <a:spcPts val="0"/>
              </a:spcBef>
              <a:spcAft>
                <a:spcPts val="0"/>
              </a:spcAft>
              <a:buSzPts val="1100"/>
              <a:buChar char="-"/>
            </a:pPr>
            <a:r>
              <a:rPr lang="en" dirty="0"/>
              <a:t>Ce diaporama : support principal de la présentation pour les élèves/</a:t>
            </a:r>
            <a:r>
              <a:rPr lang="fr-FR" dirty="0"/>
              <a:t>étudiants</a:t>
            </a:r>
            <a:r>
              <a:rPr lang="en" dirty="0"/>
              <a:t> </a:t>
            </a:r>
            <a:endParaRPr dirty="0"/>
          </a:p>
          <a:p>
            <a:pPr marL="457200" lvl="0" indent="-298450" algn="l" rtl="0">
              <a:spcBef>
                <a:spcPts val="0"/>
              </a:spcBef>
              <a:spcAft>
                <a:spcPts val="0"/>
              </a:spcAft>
              <a:buSzPts val="1100"/>
              <a:buChar char="-"/>
            </a:pPr>
            <a:r>
              <a:rPr lang="en" dirty="0"/>
              <a:t>Une fiche réponse : fiche à compléter par les élèves/</a:t>
            </a:r>
            <a:r>
              <a:rPr lang="fr-FR" dirty="0"/>
              <a:t>étudiants</a:t>
            </a:r>
            <a:r>
              <a:rPr lang="en" dirty="0"/>
              <a:t> lors de la </a:t>
            </a:r>
            <a:r>
              <a:rPr lang="en" b="1" dirty="0"/>
              <a:t>partie II</a:t>
            </a:r>
            <a:endParaRPr b="1" dirty="0"/>
          </a:p>
          <a:p>
            <a:pPr marL="457200" lvl="0" indent="-298450" algn="l" rtl="0">
              <a:spcBef>
                <a:spcPts val="0"/>
              </a:spcBef>
              <a:spcAft>
                <a:spcPts val="0"/>
              </a:spcAft>
              <a:buSzPts val="1100"/>
              <a:buChar char="-"/>
            </a:pPr>
            <a:r>
              <a:rPr lang="en" dirty="0"/>
              <a:t>Une fiche réponse </a:t>
            </a:r>
            <a:r>
              <a:rPr lang="en" i="1" dirty="0"/>
              <a:t>corrigée</a:t>
            </a:r>
            <a:r>
              <a:rPr lang="en" dirty="0"/>
              <a:t> : à destination des enseignants utilisant le support</a:t>
            </a:r>
            <a:endParaRPr dirty="0"/>
          </a:p>
          <a:p>
            <a:pPr marL="457200" lvl="0" indent="-298450" algn="l" rtl="0">
              <a:spcBef>
                <a:spcPts val="0"/>
              </a:spcBef>
              <a:spcAft>
                <a:spcPts val="0"/>
              </a:spcAft>
              <a:buSzPts val="1100"/>
              <a:buChar char="-"/>
            </a:pPr>
            <a:r>
              <a:rPr lang="en" dirty="0"/>
              <a:t>Un polycopié “étude de cas” : à disposition des élèves/</a:t>
            </a:r>
            <a:r>
              <a:rPr lang="fr-FR" dirty="0"/>
              <a:t>étudiants</a:t>
            </a:r>
            <a:r>
              <a:rPr lang="en" dirty="0"/>
              <a:t> pour compléter les informations données dans la</a:t>
            </a:r>
            <a:r>
              <a:rPr lang="en" b="1" dirty="0"/>
              <a:t> partie I</a:t>
            </a:r>
            <a:endParaRPr b="1" dirty="0"/>
          </a:p>
          <a:p>
            <a:pPr marL="457200" lvl="0" indent="0" algn="l" rtl="0">
              <a:spcBef>
                <a:spcPts val="0"/>
              </a:spcBef>
              <a:spcAft>
                <a:spcPts val="0"/>
              </a:spcAft>
              <a:buNone/>
            </a:pPr>
            <a:endParaRPr b="1" dirty="0"/>
          </a:p>
          <a:p>
            <a:pPr marL="457200" lvl="0" indent="0" algn="l" rtl="0">
              <a:spcBef>
                <a:spcPts val="0"/>
              </a:spcBef>
              <a:spcAft>
                <a:spcPts val="0"/>
              </a:spcAft>
              <a:buNone/>
            </a:pPr>
            <a:endParaRPr b="1" dirty="0"/>
          </a:p>
          <a:p>
            <a:pPr marL="0" lvl="0" indent="0" algn="l" rtl="0">
              <a:spcBef>
                <a:spcPts val="0"/>
              </a:spcBef>
              <a:spcAft>
                <a:spcPts val="0"/>
              </a:spcAft>
              <a:buNone/>
            </a:pPr>
            <a:r>
              <a:rPr lang="en" dirty="0"/>
              <a:t>-&gt; Pour la prise en main du sujet par l’enseignant : </a:t>
            </a:r>
            <a:endParaRPr dirty="0"/>
          </a:p>
          <a:p>
            <a:pPr marL="457200" lvl="0" indent="-298450" algn="l" rtl="0">
              <a:spcBef>
                <a:spcPts val="0"/>
              </a:spcBef>
              <a:spcAft>
                <a:spcPts val="0"/>
              </a:spcAft>
              <a:buSzPts val="1100"/>
              <a:buChar char="-"/>
            </a:pPr>
            <a:r>
              <a:rPr lang="en" dirty="0"/>
              <a:t>Une fiche enseignant : résumé des données du </a:t>
            </a:r>
            <a:r>
              <a:rPr lang="en" i="1" dirty="0"/>
              <a:t>projet APORTHE </a:t>
            </a:r>
            <a:endParaRPr i="1" dirty="0"/>
          </a:p>
          <a:p>
            <a:pPr marL="457200" lvl="0" indent="-298450" algn="l" rtl="0">
              <a:spcBef>
                <a:spcPts val="0"/>
              </a:spcBef>
              <a:spcAft>
                <a:spcPts val="0"/>
              </a:spcAft>
              <a:buSzPts val="1100"/>
              <a:buChar char="-"/>
            </a:pPr>
            <a:r>
              <a:rPr lang="en" dirty="0"/>
              <a:t>Une fiche “récap” enseignant: analyse de la durabilité de ces systèmes d’élevage</a:t>
            </a:r>
            <a:endParaRPr dirty="0"/>
          </a:p>
          <a:p>
            <a:pPr marL="457200" lvl="0" indent="-298450" algn="l" rtl="0">
              <a:spcBef>
                <a:spcPts val="0"/>
              </a:spcBef>
              <a:spcAft>
                <a:spcPts val="0"/>
              </a:spcAft>
              <a:buSzPts val="1100"/>
              <a:buChar char="-"/>
            </a:pPr>
            <a:r>
              <a:rPr lang="en" u="sng" dirty="0">
                <a:solidFill>
                  <a:schemeClr val="hlink"/>
                </a:solidFill>
                <a:hlinkClick r:id="rId4"/>
              </a:rPr>
              <a:t>Cinq vidéos de témoignages d’éleveurs</a:t>
            </a:r>
            <a:r>
              <a:rPr lang="en" dirty="0"/>
              <a:t> faites lors du</a:t>
            </a:r>
            <a:r>
              <a:rPr lang="en" i="1" dirty="0"/>
              <a:t> projet APORTHE</a:t>
            </a:r>
            <a:endParaRPr i="1" dirty="0"/>
          </a:p>
          <a:p>
            <a:pPr marL="457200" lvl="0" indent="-298450" algn="l" rtl="0">
              <a:spcBef>
                <a:spcPts val="0"/>
              </a:spcBef>
              <a:spcAft>
                <a:spcPts val="0"/>
              </a:spcAft>
              <a:buSzPts val="1100"/>
              <a:buChar char="-"/>
            </a:pPr>
            <a:r>
              <a:rPr lang="en" dirty="0"/>
              <a:t>Des commentaires sous chaque diapositive présentant les objectifs de la diapositive et la description de son contenu. </a:t>
            </a:r>
            <a:endParaRPr dirty="0"/>
          </a:p>
          <a:p>
            <a:pPr marL="457200" lvl="0" indent="-298450" algn="l" rtl="0">
              <a:spcBef>
                <a:spcPts val="0"/>
              </a:spcBef>
              <a:spcAft>
                <a:spcPts val="0"/>
              </a:spcAft>
              <a:buSzPts val="1100"/>
              <a:buChar char="-"/>
            </a:pPr>
            <a:r>
              <a:rPr lang="en" dirty="0"/>
              <a:t>Les </a:t>
            </a:r>
            <a:r>
              <a:rPr lang="en" u="sng" dirty="0">
                <a:solidFill>
                  <a:schemeClr val="hlink"/>
                </a:solidFill>
                <a:hlinkClick r:id="rId5"/>
              </a:rPr>
              <a:t>résultats</a:t>
            </a:r>
            <a:r>
              <a:rPr lang="en" dirty="0"/>
              <a:t> du </a:t>
            </a:r>
            <a:r>
              <a:rPr lang="en" i="1" dirty="0"/>
              <a:t>projet de recherche APORTHE </a:t>
            </a:r>
            <a:endParaRPr i="1" dirty="0"/>
          </a:p>
          <a:p>
            <a:pPr marL="0" lvl="0" indent="0" algn="l" rtl="0">
              <a:spcBef>
                <a:spcPts val="0"/>
              </a:spcBef>
              <a:spcAft>
                <a:spcPts val="0"/>
              </a:spcAft>
              <a:buNone/>
            </a:pPr>
            <a:endParaRPr i="1"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108669837fc_0_1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108669837fc_0_1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rPr>
              <a:t>Objectif de la diapositive: </a:t>
            </a:r>
            <a:endParaRPr dirty="0">
              <a:solidFill>
                <a:schemeClr val="dk1"/>
              </a:solidFill>
            </a:endParaRPr>
          </a:p>
          <a:p>
            <a:pPr marL="0" lvl="0" indent="0" algn="l" rtl="0">
              <a:spcBef>
                <a:spcPts val="0"/>
              </a:spcBef>
              <a:spcAft>
                <a:spcPts val="0"/>
              </a:spcAft>
              <a:buNone/>
            </a:pP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Fond à la 3ème partie </a:t>
            </a:r>
            <a:endParaRPr dirty="0">
              <a:solidFill>
                <a:schemeClr val="dk1"/>
              </a:solidFill>
            </a:endParaRPr>
          </a:p>
          <a:p>
            <a:pPr marL="457200" lvl="0" indent="0" algn="l" rtl="0">
              <a:spcBef>
                <a:spcPts val="0"/>
              </a:spcBef>
              <a:spcAft>
                <a:spcPts val="0"/>
              </a:spcAft>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Présentation de la diapositive: </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Présentation des résultats de chaque groupe: il peut être envisagé de laisser chaque groupe présenter une idée/ un atelier de la fiche “réponse” afin de laisser la parole à chacun. </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L’enseignant anime alors en rebondissant sur les points abordés en jouant le rôle de l’éleveur conseillé </a:t>
            </a:r>
            <a:r>
              <a:rPr lang="fr-FR" dirty="0">
                <a:solidFill>
                  <a:schemeClr val="dk1"/>
                </a:solidFill>
              </a:rPr>
              <a:t>et</a:t>
            </a:r>
            <a:r>
              <a:rPr lang="en" dirty="0">
                <a:solidFill>
                  <a:schemeClr val="dk1"/>
                </a:solidFill>
              </a:rPr>
              <a:t> demande l’avis aux autres groupes. Le but de l’enseignant étant de s’assurer que tous les points de la fiche “synthèse” soient abordés par les élèves. </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Enfin, l’enseignant ouvre la discussion sur la diversité des systèmes mixtes / diversifiés</a:t>
            </a:r>
            <a:endParaRPr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108669837fc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108669837fc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rPr>
              <a:t>Objectif de la diapositive: </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Montrer la diversité des systèmes porcins et bovins afin de montrer aux élèves/</a:t>
            </a:r>
            <a:r>
              <a:rPr lang="fr-FR" dirty="0">
                <a:solidFill>
                  <a:schemeClr val="dk1"/>
                </a:solidFill>
              </a:rPr>
              <a:t>étudiants</a:t>
            </a:r>
            <a:r>
              <a:rPr lang="en" dirty="0">
                <a:solidFill>
                  <a:schemeClr val="dk1"/>
                </a:solidFill>
              </a:rPr>
              <a:t> qu’il y a de nombreux systèmes différents qui ont d’autres atouts et d’autres inconvénients </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Sensibiliser les élèves/</a:t>
            </a:r>
            <a:r>
              <a:rPr lang="fr-FR" dirty="0">
                <a:solidFill>
                  <a:schemeClr val="dk1"/>
                </a:solidFill>
              </a:rPr>
              <a:t>étudiants</a:t>
            </a:r>
            <a:r>
              <a:rPr lang="en" dirty="0">
                <a:solidFill>
                  <a:schemeClr val="dk1"/>
                </a:solidFill>
              </a:rPr>
              <a:t> </a:t>
            </a:r>
            <a:r>
              <a:rPr lang="fr-FR" dirty="0">
                <a:solidFill>
                  <a:schemeClr val="dk1"/>
                </a:solidFill>
              </a:rPr>
              <a:t>aux </a:t>
            </a:r>
            <a:r>
              <a:rPr lang="en" dirty="0">
                <a:solidFill>
                  <a:schemeClr val="dk1"/>
                </a:solidFill>
              </a:rPr>
              <a:t>variations des impacts de la mise en place d’un atelier supplémentaire et aux multiples formes possibles de cet atelier.</a:t>
            </a:r>
            <a:endParaRPr dirty="0">
              <a:solidFill>
                <a:schemeClr val="dk1"/>
              </a:solidFill>
            </a:endParaRPr>
          </a:p>
          <a:p>
            <a:pPr marL="45720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r>
              <a:rPr lang="en" dirty="0">
                <a:solidFill>
                  <a:schemeClr val="dk1"/>
                </a:solidFill>
              </a:rPr>
              <a:t>Présentation de la diapositive: </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Lecture des bulles </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None/>
            </a:pPr>
            <a:endParaRPr dirty="0"/>
          </a:p>
          <a:p>
            <a:pPr marL="0" lvl="0" indent="0" algn="l" rtl="0">
              <a:spcBef>
                <a:spcPts val="0"/>
              </a:spcBef>
              <a:spcAft>
                <a:spcPts val="0"/>
              </a:spcAft>
              <a:buNone/>
            </a:pPr>
            <a:r>
              <a:rPr lang="fr-FR" dirty="0"/>
              <a:t>Autres éléments peuvent être abordés avec les étudiants.</a:t>
            </a:r>
            <a:endParaRPr dirty="0"/>
          </a:p>
          <a:p>
            <a:pPr marL="0" lvl="0" indent="0" algn="l" rtl="0">
              <a:spcBef>
                <a:spcPts val="0"/>
              </a:spcBef>
              <a:spcAft>
                <a:spcPts val="0"/>
              </a:spcAft>
              <a:buNone/>
            </a:pPr>
            <a:r>
              <a:rPr lang="en" dirty="0"/>
              <a:t>FAF : </a:t>
            </a:r>
            <a:r>
              <a:rPr lang="fr-FR" dirty="0"/>
              <a:t>Fabrication à la ferme</a:t>
            </a:r>
            <a:endParaRPr dirty="0"/>
          </a:p>
          <a:p>
            <a:pPr marL="0" lvl="0" indent="0" algn="l" rtl="0">
              <a:spcBef>
                <a:spcPts val="0"/>
              </a:spcBef>
              <a:spcAft>
                <a:spcPts val="0"/>
              </a:spcAft>
              <a:buNone/>
            </a:pPr>
            <a:r>
              <a:rPr lang="en" dirty="0"/>
              <a:t>Embauche de salariés</a:t>
            </a:r>
            <a:endParaRPr dirty="0"/>
          </a:p>
          <a:p>
            <a:pPr marL="0" lvl="0" indent="0" algn="l" rtl="0">
              <a:spcBef>
                <a:spcPts val="0"/>
              </a:spcBef>
              <a:spcAft>
                <a:spcPts val="0"/>
              </a:spcAft>
              <a:buNone/>
            </a:pPr>
            <a:r>
              <a:rPr lang="en" dirty="0"/>
              <a:t>Freins : </a:t>
            </a:r>
            <a:r>
              <a:rPr lang="fr-FR" dirty="0"/>
              <a:t>prix</a:t>
            </a:r>
            <a:r>
              <a:rPr lang="en" dirty="0"/>
              <a:t> des bâtiments et fluctuation prix</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108669837fc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108669837fc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108669837fc_0_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108669837fc_0_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Objectif de la</a:t>
            </a:r>
            <a:r>
              <a:rPr lang="en" b="1" dirty="0"/>
              <a:t> partie I : </a:t>
            </a:r>
            <a:endParaRPr b="1" dirty="0"/>
          </a:p>
          <a:p>
            <a:pPr marL="0" lvl="0" indent="0" algn="l" rtl="0">
              <a:spcBef>
                <a:spcPts val="0"/>
              </a:spcBef>
              <a:spcAft>
                <a:spcPts val="0"/>
              </a:spcAft>
              <a:buNone/>
            </a:pPr>
            <a:endParaRPr b="1" dirty="0"/>
          </a:p>
          <a:p>
            <a:pPr marL="457200" lvl="0" indent="-298450" algn="l" rtl="0">
              <a:spcBef>
                <a:spcPts val="0"/>
              </a:spcBef>
              <a:spcAft>
                <a:spcPts val="0"/>
              </a:spcAft>
              <a:buSzPts val="1100"/>
              <a:buChar char="-"/>
            </a:pPr>
            <a:r>
              <a:rPr lang="en" dirty="0"/>
              <a:t>Travailler sur des données réelles : les informations sont tirées d’une exploitation dans le </a:t>
            </a:r>
            <a:r>
              <a:rPr lang="fr-FR" dirty="0"/>
              <a:t>M</a:t>
            </a:r>
            <a:r>
              <a:rPr lang="en" dirty="0"/>
              <a:t>assif Central qui </a:t>
            </a:r>
            <a:r>
              <a:rPr lang="fr-FR" dirty="0"/>
              <a:t>a été</a:t>
            </a:r>
            <a:r>
              <a:rPr lang="en" dirty="0"/>
              <a:t> interrogée lors du projet de recherche APORTHE.</a:t>
            </a:r>
            <a:endParaRPr dirty="0"/>
          </a:p>
          <a:p>
            <a:pPr marL="457200" lvl="0" indent="-298450" algn="l" rtl="0">
              <a:spcBef>
                <a:spcPts val="0"/>
              </a:spcBef>
              <a:spcAft>
                <a:spcPts val="0"/>
              </a:spcAft>
              <a:buSzPts val="1100"/>
              <a:buChar char="-"/>
            </a:pPr>
            <a:r>
              <a:rPr lang="en" dirty="0"/>
              <a:t>Compléter/Approfondir des connaissances sur la mixité  </a:t>
            </a:r>
            <a:endParaRPr dirty="0"/>
          </a:p>
          <a:p>
            <a:pPr marL="457200" lvl="0" indent="-298450" algn="l" rtl="0">
              <a:spcBef>
                <a:spcPts val="0"/>
              </a:spcBef>
              <a:spcAft>
                <a:spcPts val="0"/>
              </a:spcAft>
              <a:buSzPts val="1100"/>
              <a:buChar char="-"/>
            </a:pPr>
            <a:r>
              <a:rPr lang="en" dirty="0"/>
              <a:t>Poser les bases nécessaires pour le travail de groupe en </a:t>
            </a:r>
            <a:r>
              <a:rPr lang="en" b="1" dirty="0"/>
              <a:t>partie II</a:t>
            </a:r>
            <a:endParaRPr b="1" dirty="0"/>
          </a:p>
          <a:p>
            <a:pPr marL="457200" lvl="0" indent="0" algn="l" rtl="0">
              <a:spcBef>
                <a:spcPts val="0"/>
              </a:spcBef>
              <a:spcAft>
                <a:spcPts val="0"/>
              </a:spcAft>
              <a:buNone/>
            </a:pPr>
            <a:endParaRPr b="1" dirty="0"/>
          </a:p>
          <a:p>
            <a:pPr marL="0" lvl="0" indent="0" algn="l" rtl="0">
              <a:spcBef>
                <a:spcPts val="0"/>
              </a:spcBef>
              <a:spcAft>
                <a:spcPts val="0"/>
              </a:spcAft>
              <a:buNone/>
            </a:pPr>
            <a:r>
              <a:rPr lang="en" dirty="0"/>
              <a:t>En complément de cette partie, vous trouverez un document plus approfondi sur l’exploitation présentée : </a:t>
            </a:r>
            <a:r>
              <a:rPr lang="en" dirty="0">
                <a:solidFill>
                  <a:schemeClr val="dk1"/>
                </a:solidFill>
              </a:rPr>
              <a:t>fiche “</a:t>
            </a:r>
            <a:r>
              <a:rPr lang="en" dirty="0">
                <a:solidFill>
                  <a:schemeClr val="dk1"/>
                </a:solidFill>
                <a:highlight>
                  <a:schemeClr val="accent3"/>
                </a:highlight>
              </a:rPr>
              <a:t>étude de cas</a:t>
            </a:r>
            <a:r>
              <a:rPr lang="en" dirty="0">
                <a:solidFill>
                  <a:schemeClr val="dk1"/>
                </a:solidFill>
              </a:rPr>
              <a:t>”</a:t>
            </a:r>
            <a:r>
              <a:rPr lang="en" dirty="0"/>
              <a:t>. </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108669837fc_4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108669837fc_4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Objectif de la diapositive: </a:t>
            </a:r>
            <a:endParaRPr dirty="0"/>
          </a:p>
          <a:p>
            <a:pPr marL="457200" lvl="0" indent="-298450" algn="l" rtl="0">
              <a:spcBef>
                <a:spcPts val="0"/>
              </a:spcBef>
              <a:spcAft>
                <a:spcPts val="0"/>
              </a:spcAft>
              <a:buSzPts val="1100"/>
              <a:buChar char="-"/>
            </a:pPr>
            <a:r>
              <a:rPr lang="en" dirty="0"/>
              <a:t>Situer les élèves dans le contexte de l’exploitation  </a:t>
            </a:r>
            <a:endParaRPr dirty="0"/>
          </a:p>
          <a:p>
            <a:pPr marL="457200" lvl="0" indent="-298450" algn="l" rtl="0">
              <a:spcBef>
                <a:spcPts val="0"/>
              </a:spcBef>
              <a:spcAft>
                <a:spcPts val="0"/>
              </a:spcAft>
              <a:buSzPts val="1100"/>
              <a:buChar char="-"/>
            </a:pPr>
            <a:r>
              <a:rPr lang="en" dirty="0"/>
              <a:t>Faire apparaître implicitement des atouts / contraintes de la mixité </a:t>
            </a:r>
            <a:endParaRPr dirty="0"/>
          </a:p>
          <a:p>
            <a:pPr marL="457200" lvl="0" indent="-298450" algn="l" rtl="0">
              <a:spcBef>
                <a:spcPts val="0"/>
              </a:spcBef>
              <a:spcAft>
                <a:spcPts val="0"/>
              </a:spcAft>
              <a:buSzPts val="1100"/>
              <a:buChar char="-"/>
            </a:pPr>
            <a:r>
              <a:rPr lang="en" dirty="0"/>
              <a:t>Mettre en avant l’aspect prise de décisions et leur impact dans le temps (investissement, construction, rotation… )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Présentation de la diapositive</a:t>
            </a:r>
            <a:endParaRPr dirty="0"/>
          </a:p>
          <a:p>
            <a:pPr marL="457200" lvl="0" indent="-298450" algn="l" rtl="0">
              <a:spcBef>
                <a:spcPts val="0"/>
              </a:spcBef>
              <a:spcAft>
                <a:spcPts val="0"/>
              </a:spcAft>
              <a:buSzPts val="1100"/>
              <a:buChar char="-"/>
            </a:pPr>
            <a:r>
              <a:rPr lang="en" dirty="0"/>
              <a:t>Lecture de gauche à droite  : </a:t>
            </a:r>
            <a:endParaRPr dirty="0"/>
          </a:p>
          <a:p>
            <a:pPr marL="0" lvl="0" indent="0" algn="l" rtl="0">
              <a:spcBef>
                <a:spcPts val="0"/>
              </a:spcBef>
              <a:spcAft>
                <a:spcPts val="0"/>
              </a:spcAft>
              <a:buNone/>
            </a:pPr>
            <a:r>
              <a:rPr lang="en" u="sng" dirty="0"/>
              <a:t>Jaune</a:t>
            </a:r>
            <a:r>
              <a:rPr lang="en" u="none" dirty="0"/>
              <a:t> : </a:t>
            </a:r>
            <a:r>
              <a:rPr lang="en" dirty="0"/>
              <a:t>troupeau vaches allaitantes</a:t>
            </a:r>
            <a:endParaRPr dirty="0"/>
          </a:p>
          <a:p>
            <a:pPr marL="0" lvl="0" indent="0" algn="l" rtl="0">
              <a:spcBef>
                <a:spcPts val="0"/>
              </a:spcBef>
              <a:spcAft>
                <a:spcPts val="0"/>
              </a:spcAft>
              <a:buNone/>
            </a:pPr>
            <a:r>
              <a:rPr lang="en" u="sng" dirty="0"/>
              <a:t>Rose</a:t>
            </a:r>
            <a:r>
              <a:rPr lang="en" u="none" dirty="0"/>
              <a:t> : </a:t>
            </a:r>
            <a:r>
              <a:rPr lang="en" dirty="0"/>
              <a:t>effectif de truies et porcs charcutiers (PC)</a:t>
            </a:r>
            <a:endParaRPr dirty="0"/>
          </a:p>
          <a:p>
            <a:pPr marL="0" lvl="0" indent="0" algn="l" rtl="0">
              <a:spcBef>
                <a:spcPts val="0"/>
              </a:spcBef>
              <a:spcAft>
                <a:spcPts val="0"/>
              </a:spcAft>
              <a:buNone/>
            </a:pPr>
            <a:r>
              <a:rPr lang="en" u="sng" dirty="0"/>
              <a:t>Vert</a:t>
            </a:r>
            <a:r>
              <a:rPr lang="en" dirty="0"/>
              <a:t> : productions végétales en prairies permanentes (PP), prairies temporaires (PT) et céréales.  </a:t>
            </a:r>
            <a:endParaRPr dirty="0"/>
          </a:p>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108669837fc_2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108669837fc_2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solidFill>
                  <a:schemeClr val="dk1"/>
                </a:solidFill>
              </a:rPr>
              <a:t>Objectif de la diapositive : </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457200" lvl="0" indent="-298450" algn="l" rtl="0">
              <a:spcBef>
                <a:spcPts val="0"/>
              </a:spcBef>
              <a:spcAft>
                <a:spcPts val="0"/>
              </a:spcAft>
              <a:buSzPts val="1100"/>
              <a:buChar char="-"/>
            </a:pPr>
            <a:r>
              <a:rPr lang="en" dirty="0"/>
              <a:t>Présenter les motivations à l’installation d’un atelier porcin sur une exploitation en polyculture- élevage bovin allaitant</a:t>
            </a:r>
            <a:endParaRPr dirty="0"/>
          </a:p>
          <a:p>
            <a:pPr marL="1371600" lvl="0" indent="-298450" algn="l" rtl="0">
              <a:spcBef>
                <a:spcPts val="0"/>
              </a:spcBef>
              <a:spcAft>
                <a:spcPts val="0"/>
              </a:spcAft>
              <a:buSzPts val="1100"/>
              <a:buChar char="➔"/>
            </a:pPr>
            <a:r>
              <a:rPr lang="en" dirty="0"/>
              <a:t> Implicitement mettre en avant les atouts/ inconvénients d’une diversification </a:t>
            </a:r>
            <a:endParaRPr dirty="0"/>
          </a:p>
          <a:p>
            <a:pPr marL="1371600" lvl="0" indent="-298450" algn="l" rtl="0">
              <a:spcBef>
                <a:spcPts val="0"/>
              </a:spcBef>
              <a:spcAft>
                <a:spcPts val="0"/>
              </a:spcAft>
              <a:buSzPts val="1100"/>
              <a:buChar char="➔"/>
            </a:pPr>
            <a:r>
              <a:rPr lang="en" dirty="0"/>
              <a:t> Conduire les élèves/</a:t>
            </a:r>
            <a:r>
              <a:rPr lang="fr-FR" dirty="0"/>
              <a:t>étudiants</a:t>
            </a:r>
            <a:r>
              <a:rPr lang="en" dirty="0"/>
              <a:t> à une réflexion sur la globalité de la ferme : prise de décision, technicité, </a:t>
            </a:r>
            <a:r>
              <a:rPr lang="fr-FR" dirty="0"/>
              <a:t>é</a:t>
            </a:r>
            <a:r>
              <a:rPr lang="en" dirty="0"/>
              <a:t>conomie, foncier, alimentation, b</a:t>
            </a:r>
            <a:r>
              <a:rPr lang="fr-FR" dirty="0"/>
              <a:t>â</a:t>
            </a:r>
            <a:r>
              <a:rPr lang="en" dirty="0"/>
              <a:t>timent</a:t>
            </a:r>
            <a:r>
              <a:rPr lang="fr-FR" dirty="0"/>
              <a:t>s</a:t>
            </a:r>
            <a:r>
              <a:rPr lang="en" dirty="0"/>
              <a:t>…</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Clr>
                <a:schemeClr val="dk1"/>
              </a:buClr>
              <a:buSzPts val="1100"/>
              <a:buFont typeface="Arial"/>
              <a:buNone/>
            </a:pPr>
            <a:r>
              <a:rPr lang="en" dirty="0">
                <a:solidFill>
                  <a:schemeClr val="dk1"/>
                </a:solidFill>
              </a:rPr>
              <a:t>Présentation de la diapositive : </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Clr>
                <a:schemeClr val="dk1"/>
              </a:buClr>
              <a:buSzPts val="1100"/>
              <a:buFont typeface="Arial"/>
              <a:buNone/>
            </a:pPr>
            <a:r>
              <a:rPr lang="en" dirty="0"/>
              <a:t>Cases en bleues pleines =&gt; contraintes / envies des exploitants </a:t>
            </a:r>
            <a:endParaRPr dirty="0"/>
          </a:p>
          <a:p>
            <a:pPr marL="0" lvl="0" indent="0" algn="l" rtl="0">
              <a:spcBef>
                <a:spcPts val="0"/>
              </a:spcBef>
              <a:spcAft>
                <a:spcPts val="0"/>
              </a:spcAft>
              <a:buClr>
                <a:schemeClr val="dk1"/>
              </a:buClr>
              <a:buSzPts val="1100"/>
              <a:buFont typeface="Arial"/>
              <a:buNone/>
            </a:pPr>
            <a:r>
              <a:rPr lang="en" dirty="0"/>
              <a:t>Cases en pointillées =&gt; conséquences des envies / contraintes </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108669837fc_3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108669837fc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rPr>
              <a:t>Objectif de la diapositive: </a:t>
            </a:r>
            <a:endParaRPr dirty="0">
              <a:solidFill>
                <a:schemeClr val="dk1"/>
              </a:solidFill>
            </a:endParaRPr>
          </a:p>
          <a:p>
            <a:pPr marL="0" lvl="0" indent="0" algn="l" rtl="0">
              <a:spcBef>
                <a:spcPts val="0"/>
              </a:spcBef>
              <a:spcAft>
                <a:spcPts val="0"/>
              </a:spcAft>
              <a:buNone/>
            </a:pP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Permettre aux élèves de se représenter l’organisation spatiale d’un élevage mixte avec les spécificité</a:t>
            </a:r>
            <a:r>
              <a:rPr lang="fr-FR" dirty="0">
                <a:solidFill>
                  <a:schemeClr val="dk1"/>
                </a:solidFill>
              </a:rPr>
              <a:t>s</a:t>
            </a:r>
            <a:r>
              <a:rPr lang="en" dirty="0">
                <a:solidFill>
                  <a:schemeClr val="dk1"/>
                </a:solidFill>
              </a:rPr>
              <a:t> d’aménagement à chaque élevage ( exemple: fumière pour bovin</a:t>
            </a:r>
            <a:r>
              <a:rPr lang="fr-FR" dirty="0">
                <a:solidFill>
                  <a:schemeClr val="dk1"/>
                </a:solidFill>
              </a:rPr>
              <a:t>s</a:t>
            </a:r>
            <a:r>
              <a:rPr lang="en" dirty="0">
                <a:solidFill>
                  <a:schemeClr val="dk1"/>
                </a:solidFill>
              </a:rPr>
              <a:t> et fosse à lisier pour les porcs) </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Cette diapositive est globale, afin de montrer aux élèves qu’il ne faut pas aller dans un niveau de détails poussé. Le nombre de tracteurs, leurs puissances, ou encore les capacités de stockage des fosses, le type de bâtiment pour les vaches, ne sont pas des détails utiles pour la suite.</a:t>
            </a: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r>
              <a:rPr lang="en" dirty="0">
                <a:solidFill>
                  <a:schemeClr val="dk1"/>
                </a:solidFill>
              </a:rPr>
              <a:t>Présentation de la diapositive: </a:t>
            </a:r>
            <a:endParaRPr dirty="0">
              <a:solidFill>
                <a:schemeClr val="dk1"/>
              </a:solidFill>
            </a:endParaRPr>
          </a:p>
          <a:p>
            <a:pPr marL="0" lvl="0" indent="0" algn="l" rtl="0">
              <a:spcBef>
                <a:spcPts val="0"/>
              </a:spcBef>
              <a:spcAft>
                <a:spcPts val="0"/>
              </a:spcAft>
              <a:buNone/>
            </a:pP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Les rectangles représentent les différents bâtiments </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Il est indiqué par des flèches la direction du parcellaire et du village, afin d’introduire la notion d’int</a:t>
            </a:r>
            <a:r>
              <a:rPr lang="fr-FR" dirty="0">
                <a:solidFill>
                  <a:schemeClr val="dk1"/>
                </a:solidFill>
              </a:rPr>
              <a:t>é</a:t>
            </a:r>
            <a:r>
              <a:rPr lang="en" dirty="0">
                <a:solidFill>
                  <a:schemeClr val="dk1"/>
                </a:solidFill>
              </a:rPr>
              <a:t>ractions avec les populations environnantes. </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108669837fc_4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8669837fc_4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rPr>
              <a:t>Objectif de la diapositive: </a:t>
            </a:r>
            <a:endParaRPr dirty="0">
              <a:solidFill>
                <a:schemeClr val="dk1"/>
              </a:solidFill>
            </a:endParaRPr>
          </a:p>
          <a:p>
            <a:pPr marL="0" lvl="0" indent="0" algn="l" rtl="0">
              <a:spcBef>
                <a:spcPts val="0"/>
              </a:spcBef>
              <a:spcAft>
                <a:spcPts val="0"/>
              </a:spcAft>
              <a:buNone/>
            </a:pP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Compléter l’organisation de l’exploitation avec celle du parcellaire </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Visualiser la place des différentes cultures végétales sur l’exploitation</a:t>
            </a: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r>
              <a:rPr lang="en" dirty="0">
                <a:solidFill>
                  <a:schemeClr val="dk1"/>
                </a:solidFill>
              </a:rPr>
              <a:t>Présentation de la diapositive: </a:t>
            </a:r>
            <a:endParaRPr dirty="0">
              <a:solidFill>
                <a:schemeClr val="dk1"/>
              </a:solidFill>
            </a:endParaRPr>
          </a:p>
          <a:p>
            <a:pPr marL="0" lvl="0" indent="0" algn="l" rtl="0">
              <a:spcBef>
                <a:spcPts val="0"/>
              </a:spcBef>
              <a:spcAft>
                <a:spcPts val="0"/>
              </a:spcAft>
              <a:buNone/>
            </a:pP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Parcellaire à gauche : les flèches représentent la rotation entre les prairies temporaires et les céréales</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Siège d’exploitation à droite (pas à l’</a:t>
            </a:r>
            <a:r>
              <a:rPr lang="fr-FR" dirty="0">
                <a:solidFill>
                  <a:schemeClr val="dk1"/>
                </a:solidFill>
              </a:rPr>
              <a:t>é</a:t>
            </a:r>
            <a:r>
              <a:rPr lang="en" dirty="0">
                <a:solidFill>
                  <a:schemeClr val="dk1"/>
                </a:solidFill>
              </a:rPr>
              <a:t>chelle) </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Les céréales et prairies temporaires se situent sur les terres les plus mécanisables / les plus fertiles.</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108669837fc_0_1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108669837fc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solidFill>
                  <a:schemeClr val="dk1"/>
                </a:solidFill>
              </a:rPr>
              <a:t>Objectif de la</a:t>
            </a:r>
            <a:r>
              <a:rPr lang="en" b="1" dirty="0">
                <a:solidFill>
                  <a:schemeClr val="dk1"/>
                </a:solidFill>
              </a:rPr>
              <a:t> partie II : </a:t>
            </a:r>
            <a:endParaRPr b="1" dirty="0">
              <a:solidFill>
                <a:schemeClr val="dk1"/>
              </a:solidFill>
            </a:endParaRPr>
          </a:p>
          <a:p>
            <a:pPr marL="0" lvl="0" indent="0" algn="l" rtl="0">
              <a:spcBef>
                <a:spcPts val="0"/>
              </a:spcBef>
              <a:spcAft>
                <a:spcPts val="0"/>
              </a:spcAft>
              <a:buClr>
                <a:schemeClr val="dk1"/>
              </a:buClr>
              <a:buSzPts val="1100"/>
              <a:buFont typeface="Arial"/>
              <a:buNone/>
            </a:pPr>
            <a:endParaRPr b="1"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Travail de réflexion par groupe</a:t>
            </a:r>
            <a:r>
              <a:rPr lang="fr-FR" dirty="0">
                <a:solidFill>
                  <a:schemeClr val="dk1"/>
                </a:solidFill>
              </a:rPr>
              <a:t>s</a:t>
            </a:r>
            <a:r>
              <a:rPr lang="en" dirty="0">
                <a:solidFill>
                  <a:schemeClr val="dk1"/>
                </a:solidFill>
              </a:rPr>
              <a:t> de 4-5 ( à moduler selon la taille de la classe)  </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Donner un contexte de travail aux élèves/</a:t>
            </a:r>
            <a:r>
              <a:rPr lang="fr-FR" dirty="0">
                <a:solidFill>
                  <a:schemeClr val="dk1"/>
                </a:solidFill>
              </a:rPr>
              <a:t>étudiants</a:t>
            </a:r>
            <a:r>
              <a:rPr lang="en" dirty="0">
                <a:solidFill>
                  <a:schemeClr val="dk1"/>
                </a:solidFill>
              </a:rPr>
              <a:t> </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Dégager les atouts et inconvénients de la mixité porcin-bovin pour l’exploitation étudiée</a:t>
            </a:r>
            <a:endParaRPr dirty="0">
              <a:solidFill>
                <a:schemeClr val="dk1"/>
              </a:solidFill>
            </a:endParaRPr>
          </a:p>
          <a:p>
            <a:pPr marL="0" lvl="0" indent="0" algn="l" rtl="0">
              <a:spcBef>
                <a:spcPts val="0"/>
              </a:spcBef>
              <a:spcAft>
                <a:spcPts val="0"/>
              </a:spcAft>
              <a:buNone/>
            </a:pPr>
            <a:endParaRPr b="1"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En complément de cette partie, vous trouverez à destination des élèves/</a:t>
            </a:r>
            <a:r>
              <a:rPr lang="fr-FR" dirty="0">
                <a:solidFill>
                  <a:schemeClr val="dk1"/>
                </a:solidFill>
              </a:rPr>
              <a:t>étudiants</a:t>
            </a:r>
            <a:r>
              <a:rPr lang="en" dirty="0">
                <a:solidFill>
                  <a:schemeClr val="dk1"/>
                </a:solidFill>
              </a:rPr>
              <a:t> une fiche “réponse”. </a:t>
            </a: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Vous aurez également un corrigé non exhaustif de cette fiche réponse. </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108669837fc_2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108669837fc_2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rPr>
              <a:t>Objectif de la diapositive: </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Donner la consigne et le contexte de l’exercice aux élèves puis lancer les élèves/</a:t>
            </a:r>
            <a:r>
              <a:rPr lang="fr-FR" dirty="0">
                <a:solidFill>
                  <a:schemeClr val="dk1"/>
                </a:solidFill>
              </a:rPr>
              <a:t>étudiants</a:t>
            </a:r>
            <a:r>
              <a:rPr lang="en" dirty="0">
                <a:solidFill>
                  <a:schemeClr val="dk1"/>
                </a:solidFill>
              </a:rPr>
              <a:t> sur l’exercice pour une durée d’environ 45 minutes. </a:t>
            </a:r>
            <a:endParaRPr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Présentation de la diapositive: </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Lire la consigne </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Contexte: les élèves/</a:t>
            </a:r>
            <a:r>
              <a:rPr lang="fr-FR" dirty="0">
                <a:solidFill>
                  <a:schemeClr val="dk1"/>
                </a:solidFill>
              </a:rPr>
              <a:t>étudiants</a:t>
            </a:r>
            <a:r>
              <a:rPr lang="en" dirty="0">
                <a:solidFill>
                  <a:schemeClr val="dk1"/>
                </a:solidFill>
              </a:rPr>
              <a:t> se mettent dans la peau de conseillers de CA et doivent conseiller un(e) éleveur(se) souhaitant installer un atelier bovin ou porcin sur son exploitation en plus de l’atelier animal déjà présent.  Pour cela, les élèves/</a:t>
            </a:r>
            <a:r>
              <a:rPr lang="fr-FR" dirty="0">
                <a:solidFill>
                  <a:schemeClr val="dk1"/>
                </a:solidFill>
              </a:rPr>
              <a:t>étudiants</a:t>
            </a:r>
            <a:r>
              <a:rPr lang="en" dirty="0">
                <a:solidFill>
                  <a:schemeClr val="dk1"/>
                </a:solidFill>
              </a:rPr>
              <a:t> doivent réaliser un état des lieux/ bilan des atouts et contraintes de la mixité dans le cas de l’exploitation étudiée en remplissant la fiche “réponse”. Le professeur jouera le rôle de l’éleveur(se) à conseiller.  </a:t>
            </a:r>
            <a:endParaRPr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10efdd0a258_1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10efdd0a258_1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Objectif de la diapo: </a:t>
            </a:r>
            <a:endParaRPr dirty="0"/>
          </a:p>
          <a:p>
            <a:pPr marL="0" lvl="0" indent="0" algn="l" rtl="0">
              <a:spcBef>
                <a:spcPts val="0"/>
              </a:spcBef>
              <a:spcAft>
                <a:spcPts val="0"/>
              </a:spcAft>
              <a:buNone/>
            </a:pPr>
            <a:endParaRPr dirty="0"/>
          </a:p>
          <a:p>
            <a:pPr marL="457200" lvl="0" indent="-298450" algn="l" rtl="0">
              <a:spcBef>
                <a:spcPts val="0"/>
              </a:spcBef>
              <a:spcAft>
                <a:spcPts val="0"/>
              </a:spcAft>
              <a:buSzPts val="1100"/>
              <a:buChar char="-"/>
            </a:pPr>
            <a:r>
              <a:rPr lang="en" dirty="0"/>
              <a:t>Présenter la fiche réponse que les </a:t>
            </a:r>
            <a:r>
              <a:rPr lang="fr-FR" dirty="0"/>
              <a:t>élèves/</a:t>
            </a:r>
            <a:r>
              <a:rPr lang="en" dirty="0"/>
              <a:t>étudiants vont devoir remplir par groupe</a:t>
            </a:r>
            <a:endParaRPr dirty="0"/>
          </a:p>
          <a:p>
            <a:pPr marL="457200" lvl="0" indent="-298450" algn="l" rtl="0">
              <a:spcBef>
                <a:spcPts val="0"/>
              </a:spcBef>
              <a:spcAft>
                <a:spcPts val="0"/>
              </a:spcAft>
              <a:buSzPts val="1100"/>
              <a:buChar char="-"/>
            </a:pPr>
            <a:r>
              <a:rPr lang="en" dirty="0"/>
              <a:t>Si la compréhension de la fiche n’est pas immédiate, il est possible de se servir de la fiche réponse corrigée pour lancer les élèves/</a:t>
            </a:r>
            <a:r>
              <a:rPr lang="fr-FR" dirty="0"/>
              <a:t>étudiants</a:t>
            </a:r>
            <a:r>
              <a:rPr lang="en" dirty="0"/>
              <a:t> en débutant le travail avec eux. </a:t>
            </a:r>
            <a:endParaRPr dirty="0"/>
          </a:p>
          <a:p>
            <a:pPr marL="457200" lvl="0" indent="-298450" algn="l" rtl="0">
              <a:spcBef>
                <a:spcPts val="0"/>
              </a:spcBef>
              <a:spcAft>
                <a:spcPts val="0"/>
              </a:spcAft>
              <a:buSzPts val="1100"/>
              <a:buChar char="-"/>
            </a:pPr>
            <a:r>
              <a:rPr lang="en" dirty="0"/>
              <a:t>Assurez un passage dans les groupes d’élèves/</a:t>
            </a:r>
            <a:r>
              <a:rPr lang="fr-FR" dirty="0"/>
              <a:t>étudiants</a:t>
            </a:r>
            <a:r>
              <a:rPr lang="en" dirty="0"/>
              <a:t> pour vérifier qu’ils vont dans la bonne direction. </a:t>
            </a:r>
            <a:endParaRPr dirty="0"/>
          </a:p>
          <a:p>
            <a:pPr marL="457200" lvl="0" indent="0" algn="l" rtl="0">
              <a:spcBef>
                <a:spcPts val="0"/>
              </a:spcBef>
              <a:spcAft>
                <a:spcPts val="0"/>
              </a:spcAft>
              <a:buNone/>
            </a:pPr>
            <a:endParaRPr dirty="0"/>
          </a:p>
          <a:p>
            <a:pPr marL="0" lvl="0" indent="0" algn="l" rtl="0">
              <a:spcBef>
                <a:spcPts val="0"/>
              </a:spcBef>
              <a:spcAft>
                <a:spcPts val="0"/>
              </a:spcAft>
              <a:buNone/>
            </a:pPr>
            <a:r>
              <a:rPr lang="en" dirty="0"/>
              <a:t>Présentation de la diapo:  </a:t>
            </a:r>
            <a:endParaRPr dirty="0"/>
          </a:p>
          <a:p>
            <a:pPr marL="0" lvl="0" indent="0" algn="l" rtl="0">
              <a:spcBef>
                <a:spcPts val="0"/>
              </a:spcBef>
              <a:spcAft>
                <a:spcPts val="0"/>
              </a:spcAft>
              <a:buNone/>
            </a:pPr>
            <a:endParaRPr dirty="0"/>
          </a:p>
          <a:p>
            <a:pPr marL="457200" lvl="0" indent="-298450" algn="l" rtl="0">
              <a:spcBef>
                <a:spcPts val="0"/>
              </a:spcBef>
              <a:spcAft>
                <a:spcPts val="0"/>
              </a:spcAft>
              <a:buSzPts val="1100"/>
              <a:buChar char="-"/>
            </a:pPr>
            <a:r>
              <a:rPr lang="en" dirty="0"/>
              <a:t>Présenter chaque encadré avec ses colonnes “ +/-” et “justifications”. </a:t>
            </a:r>
            <a:endParaRPr dirty="0"/>
          </a:p>
          <a:p>
            <a:pPr marL="457200" lvl="0" indent="0" algn="l" rtl="0">
              <a:spcBef>
                <a:spcPts val="0"/>
              </a:spcBef>
              <a:spcAft>
                <a:spcPts val="0"/>
              </a:spcAft>
              <a:buNone/>
            </a:pPr>
            <a:r>
              <a:rPr lang="en" dirty="0"/>
              <a:t>La colonne </a:t>
            </a:r>
            <a:r>
              <a:rPr lang="en" dirty="0">
                <a:solidFill>
                  <a:schemeClr val="dk1"/>
                </a:solidFill>
              </a:rPr>
              <a:t>“ +/-” est remplie avec les aspects positifs et négatifs de l’atelier et la colonne “justifications” avec la justification de l’idée exposé</a:t>
            </a:r>
            <a:r>
              <a:rPr lang="fr-FR" dirty="0">
                <a:solidFill>
                  <a:schemeClr val="dk1"/>
                </a:solidFill>
              </a:rPr>
              <a:t>e</a:t>
            </a:r>
            <a:r>
              <a:rPr lang="en" dirty="0">
                <a:solidFill>
                  <a:schemeClr val="dk1"/>
                </a:solidFill>
              </a:rPr>
              <a:t>. Un code couleur vert/rouge pour positif/négatif peut être mis en place afin de faciliter la relecture de la fiche. Les é</a:t>
            </a:r>
            <a:r>
              <a:rPr lang="fr-FR" dirty="0">
                <a:solidFill>
                  <a:schemeClr val="dk1"/>
                </a:solidFill>
              </a:rPr>
              <a:t>lèves/é</a:t>
            </a:r>
            <a:r>
              <a:rPr lang="en" dirty="0">
                <a:solidFill>
                  <a:schemeClr val="dk1"/>
                </a:solidFill>
              </a:rPr>
              <a:t>tudiants doivent aussi tracer des liens sous forme de flèches entre les encadrés pour illustrer les int</a:t>
            </a:r>
            <a:r>
              <a:rPr lang="fr-FR" dirty="0">
                <a:solidFill>
                  <a:schemeClr val="dk1"/>
                </a:solidFill>
              </a:rPr>
              <a:t>é</a:t>
            </a:r>
            <a:r>
              <a:rPr lang="en" dirty="0">
                <a:solidFill>
                  <a:schemeClr val="dk1"/>
                </a:solidFill>
              </a:rPr>
              <a:t>ractions entre les différents ateliers. Ces flèches illustreront les flux, qu’ils soient de matière (lisier, fumier, aliment), économique, ou encore technique… Il est possible d’adopter un code couleur pour les flux si nécessaire. </a:t>
            </a:r>
            <a:r>
              <a:rPr lang="fr-FR" dirty="0">
                <a:solidFill>
                  <a:schemeClr val="dk1"/>
                </a:solidFill>
              </a:rPr>
              <a:t>Les flèches peuvent être réalisées ensemble.</a:t>
            </a:r>
            <a:endParaRPr dirty="0"/>
          </a:p>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2"/>
          <p:cNvSpPr/>
          <p:nvPr/>
        </p:nvSpPr>
        <p:spPr>
          <a:xfrm>
            <a:off x="-125" y="0"/>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lt1"/>
          </a:solidFill>
          <a:ln>
            <a:noFill/>
          </a:ln>
        </p:spPr>
      </p:sp>
      <p:sp>
        <p:nvSpPr>
          <p:cNvPr id="11" name="Google Shape;11;p2"/>
          <p:cNvSpPr txBox="1">
            <a:spLocks noGrp="1"/>
          </p:cNvSpPr>
          <p:nvPr>
            <p:ph type="ctrTitle"/>
          </p:nvPr>
        </p:nvSpPr>
        <p:spPr>
          <a:xfrm>
            <a:off x="311700" y="539725"/>
            <a:ext cx="8520600" cy="12825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12" name="Google Shape;12;p2"/>
          <p:cNvSpPr txBox="1">
            <a:spLocks noGrp="1"/>
          </p:cNvSpPr>
          <p:nvPr>
            <p:ph type="subTitle" idx="1"/>
          </p:nvPr>
        </p:nvSpPr>
        <p:spPr>
          <a:xfrm>
            <a:off x="311700" y="1878560"/>
            <a:ext cx="4242600" cy="7383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2"/>
              </a:buClr>
              <a:buSzPts val="1600"/>
              <a:buNone/>
              <a:defRPr sz="1600">
                <a:solidFill>
                  <a:schemeClr val="lt2"/>
                </a:solidFill>
              </a:defRPr>
            </a:lvl1pPr>
            <a:lvl2pPr lvl="1">
              <a:lnSpc>
                <a:spcPct val="100000"/>
              </a:lnSpc>
              <a:spcBef>
                <a:spcPts val="0"/>
              </a:spcBef>
              <a:spcAft>
                <a:spcPts val="0"/>
              </a:spcAft>
              <a:buClr>
                <a:schemeClr val="lt2"/>
              </a:buClr>
              <a:buSzPts val="1600"/>
              <a:buNone/>
              <a:defRPr sz="1600">
                <a:solidFill>
                  <a:schemeClr val="lt2"/>
                </a:solidFill>
              </a:defRPr>
            </a:lvl2pPr>
            <a:lvl3pPr lvl="2">
              <a:lnSpc>
                <a:spcPct val="100000"/>
              </a:lnSpc>
              <a:spcBef>
                <a:spcPts val="0"/>
              </a:spcBef>
              <a:spcAft>
                <a:spcPts val="0"/>
              </a:spcAft>
              <a:buClr>
                <a:schemeClr val="lt2"/>
              </a:buClr>
              <a:buSzPts val="1600"/>
              <a:buNone/>
              <a:defRPr sz="1600">
                <a:solidFill>
                  <a:schemeClr val="lt2"/>
                </a:solidFill>
              </a:defRPr>
            </a:lvl3pPr>
            <a:lvl4pPr lvl="3">
              <a:lnSpc>
                <a:spcPct val="100000"/>
              </a:lnSpc>
              <a:spcBef>
                <a:spcPts val="0"/>
              </a:spcBef>
              <a:spcAft>
                <a:spcPts val="0"/>
              </a:spcAft>
              <a:buClr>
                <a:schemeClr val="lt2"/>
              </a:buClr>
              <a:buSzPts val="1600"/>
              <a:buNone/>
              <a:defRPr sz="1600">
                <a:solidFill>
                  <a:schemeClr val="lt2"/>
                </a:solidFill>
              </a:defRPr>
            </a:lvl4pPr>
            <a:lvl5pPr lvl="4">
              <a:lnSpc>
                <a:spcPct val="100000"/>
              </a:lnSpc>
              <a:spcBef>
                <a:spcPts val="0"/>
              </a:spcBef>
              <a:spcAft>
                <a:spcPts val="0"/>
              </a:spcAft>
              <a:buClr>
                <a:schemeClr val="lt2"/>
              </a:buClr>
              <a:buSzPts val="1600"/>
              <a:buNone/>
              <a:defRPr sz="1600">
                <a:solidFill>
                  <a:schemeClr val="lt2"/>
                </a:solidFill>
              </a:defRPr>
            </a:lvl5pPr>
            <a:lvl6pPr lvl="5">
              <a:lnSpc>
                <a:spcPct val="100000"/>
              </a:lnSpc>
              <a:spcBef>
                <a:spcPts val="0"/>
              </a:spcBef>
              <a:spcAft>
                <a:spcPts val="0"/>
              </a:spcAft>
              <a:buClr>
                <a:schemeClr val="lt2"/>
              </a:buClr>
              <a:buSzPts val="1600"/>
              <a:buNone/>
              <a:defRPr sz="1600">
                <a:solidFill>
                  <a:schemeClr val="lt2"/>
                </a:solidFill>
              </a:defRPr>
            </a:lvl6pPr>
            <a:lvl7pPr lvl="6">
              <a:lnSpc>
                <a:spcPct val="100000"/>
              </a:lnSpc>
              <a:spcBef>
                <a:spcPts val="0"/>
              </a:spcBef>
              <a:spcAft>
                <a:spcPts val="0"/>
              </a:spcAft>
              <a:buClr>
                <a:schemeClr val="lt2"/>
              </a:buClr>
              <a:buSzPts val="1600"/>
              <a:buNone/>
              <a:defRPr sz="1600">
                <a:solidFill>
                  <a:schemeClr val="lt2"/>
                </a:solidFill>
              </a:defRPr>
            </a:lvl7pPr>
            <a:lvl8pPr lvl="7">
              <a:lnSpc>
                <a:spcPct val="100000"/>
              </a:lnSpc>
              <a:spcBef>
                <a:spcPts val="0"/>
              </a:spcBef>
              <a:spcAft>
                <a:spcPts val="0"/>
              </a:spcAft>
              <a:buClr>
                <a:schemeClr val="lt2"/>
              </a:buClr>
              <a:buSzPts val="1600"/>
              <a:buNone/>
              <a:defRPr sz="1600">
                <a:solidFill>
                  <a:schemeClr val="lt2"/>
                </a:solidFill>
              </a:defRPr>
            </a:lvl8pPr>
            <a:lvl9pPr lvl="8">
              <a:lnSpc>
                <a:spcPct val="100000"/>
              </a:lnSpc>
              <a:spcBef>
                <a:spcPts val="0"/>
              </a:spcBef>
              <a:spcAft>
                <a:spcPts val="0"/>
              </a:spcAft>
              <a:buClr>
                <a:schemeClr val="lt2"/>
              </a:buClr>
              <a:buSzPts val="1600"/>
              <a:buNone/>
              <a:defRPr sz="1600">
                <a:solidFill>
                  <a:schemeClr val="lt2"/>
                </a:solidFill>
              </a:defRPr>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54"/>
        <p:cNvGrpSpPr/>
        <p:nvPr/>
      </p:nvGrpSpPr>
      <p:grpSpPr>
        <a:xfrm>
          <a:off x="0" y="0"/>
          <a:ext cx="0" cy="0"/>
          <a:chOff x="0" y="0"/>
          <a:chExt cx="0" cy="0"/>
        </a:xfrm>
      </p:grpSpPr>
      <p:sp>
        <p:nvSpPr>
          <p:cNvPr id="55" name="Google Shape;55;p11"/>
          <p:cNvSpPr txBox="1">
            <a:spLocks noGrp="1"/>
          </p:cNvSpPr>
          <p:nvPr>
            <p:ph type="title" hasCustomPrompt="1"/>
          </p:nvPr>
        </p:nvSpPr>
        <p:spPr>
          <a:xfrm>
            <a:off x="311750" y="831175"/>
            <a:ext cx="5334900" cy="12447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10000"/>
              <a:buNone/>
              <a:defRPr sz="10000">
                <a:solidFill>
                  <a:schemeClr val="lt1"/>
                </a:solidFill>
              </a:defRPr>
            </a:lvl1pPr>
            <a:lvl2pPr lvl="1">
              <a:spcBef>
                <a:spcPts val="0"/>
              </a:spcBef>
              <a:spcAft>
                <a:spcPts val="0"/>
              </a:spcAft>
              <a:buClr>
                <a:schemeClr val="lt1"/>
              </a:buClr>
              <a:buSzPts val="10000"/>
              <a:buNone/>
              <a:defRPr sz="10000">
                <a:solidFill>
                  <a:schemeClr val="lt1"/>
                </a:solidFill>
              </a:defRPr>
            </a:lvl2pPr>
            <a:lvl3pPr lvl="2">
              <a:spcBef>
                <a:spcPts val="0"/>
              </a:spcBef>
              <a:spcAft>
                <a:spcPts val="0"/>
              </a:spcAft>
              <a:buClr>
                <a:schemeClr val="lt1"/>
              </a:buClr>
              <a:buSzPts val="10000"/>
              <a:buNone/>
              <a:defRPr sz="10000">
                <a:solidFill>
                  <a:schemeClr val="lt1"/>
                </a:solidFill>
              </a:defRPr>
            </a:lvl3pPr>
            <a:lvl4pPr lvl="3">
              <a:spcBef>
                <a:spcPts val="0"/>
              </a:spcBef>
              <a:spcAft>
                <a:spcPts val="0"/>
              </a:spcAft>
              <a:buClr>
                <a:schemeClr val="lt1"/>
              </a:buClr>
              <a:buSzPts val="10000"/>
              <a:buNone/>
              <a:defRPr sz="10000">
                <a:solidFill>
                  <a:schemeClr val="lt1"/>
                </a:solidFill>
              </a:defRPr>
            </a:lvl4pPr>
            <a:lvl5pPr lvl="4">
              <a:spcBef>
                <a:spcPts val="0"/>
              </a:spcBef>
              <a:spcAft>
                <a:spcPts val="0"/>
              </a:spcAft>
              <a:buClr>
                <a:schemeClr val="lt1"/>
              </a:buClr>
              <a:buSzPts val="10000"/>
              <a:buNone/>
              <a:defRPr sz="10000">
                <a:solidFill>
                  <a:schemeClr val="lt1"/>
                </a:solidFill>
              </a:defRPr>
            </a:lvl5pPr>
            <a:lvl6pPr lvl="5">
              <a:spcBef>
                <a:spcPts val="0"/>
              </a:spcBef>
              <a:spcAft>
                <a:spcPts val="0"/>
              </a:spcAft>
              <a:buClr>
                <a:schemeClr val="lt1"/>
              </a:buClr>
              <a:buSzPts val="10000"/>
              <a:buNone/>
              <a:defRPr sz="10000">
                <a:solidFill>
                  <a:schemeClr val="lt1"/>
                </a:solidFill>
              </a:defRPr>
            </a:lvl6pPr>
            <a:lvl7pPr lvl="6">
              <a:spcBef>
                <a:spcPts val="0"/>
              </a:spcBef>
              <a:spcAft>
                <a:spcPts val="0"/>
              </a:spcAft>
              <a:buClr>
                <a:schemeClr val="lt1"/>
              </a:buClr>
              <a:buSzPts val="10000"/>
              <a:buNone/>
              <a:defRPr sz="10000">
                <a:solidFill>
                  <a:schemeClr val="lt1"/>
                </a:solidFill>
              </a:defRPr>
            </a:lvl7pPr>
            <a:lvl8pPr lvl="7">
              <a:spcBef>
                <a:spcPts val="0"/>
              </a:spcBef>
              <a:spcAft>
                <a:spcPts val="0"/>
              </a:spcAft>
              <a:buClr>
                <a:schemeClr val="lt1"/>
              </a:buClr>
              <a:buSzPts val="10000"/>
              <a:buNone/>
              <a:defRPr sz="10000">
                <a:solidFill>
                  <a:schemeClr val="lt1"/>
                </a:solidFill>
              </a:defRPr>
            </a:lvl8pPr>
            <a:lvl9pPr lvl="8">
              <a:spcBef>
                <a:spcPts val="0"/>
              </a:spcBef>
              <a:spcAft>
                <a:spcPts val="0"/>
              </a:spcAft>
              <a:buClr>
                <a:schemeClr val="lt1"/>
              </a:buClr>
              <a:buSzPts val="10000"/>
              <a:buNone/>
              <a:defRPr sz="10000">
                <a:solidFill>
                  <a:schemeClr val="lt1"/>
                </a:solidFill>
              </a:defRPr>
            </a:lvl9pPr>
          </a:lstStyle>
          <a:p>
            <a:r>
              <a:t>xx%</a:t>
            </a:r>
          </a:p>
        </p:txBody>
      </p:sp>
      <p:sp>
        <p:nvSpPr>
          <p:cNvPr id="56" name="Google Shape;56;p11"/>
          <p:cNvSpPr txBox="1">
            <a:spLocks noGrp="1"/>
          </p:cNvSpPr>
          <p:nvPr>
            <p:ph type="body" idx="1"/>
          </p:nvPr>
        </p:nvSpPr>
        <p:spPr>
          <a:xfrm>
            <a:off x="311700" y="2121425"/>
            <a:ext cx="5334900" cy="9426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0"/>
              </a:spcBef>
              <a:spcAft>
                <a:spcPts val="0"/>
              </a:spcAft>
              <a:buClr>
                <a:schemeClr val="accent2"/>
              </a:buClr>
              <a:buSzPts val="1100"/>
              <a:buChar char="○"/>
              <a:defRPr>
                <a:solidFill>
                  <a:schemeClr val="accent2"/>
                </a:solidFill>
              </a:defRPr>
            </a:lvl2pPr>
            <a:lvl3pPr marL="1371600" lvl="2" indent="-298450">
              <a:spcBef>
                <a:spcPts val="0"/>
              </a:spcBef>
              <a:spcAft>
                <a:spcPts val="0"/>
              </a:spcAft>
              <a:buClr>
                <a:schemeClr val="accent2"/>
              </a:buClr>
              <a:buSzPts val="1100"/>
              <a:buChar char="■"/>
              <a:defRPr>
                <a:solidFill>
                  <a:schemeClr val="accent2"/>
                </a:solidFill>
              </a:defRPr>
            </a:lvl3pPr>
            <a:lvl4pPr marL="1828800" lvl="3" indent="-298450">
              <a:spcBef>
                <a:spcPts val="0"/>
              </a:spcBef>
              <a:spcAft>
                <a:spcPts val="0"/>
              </a:spcAft>
              <a:buClr>
                <a:schemeClr val="accent2"/>
              </a:buClr>
              <a:buSzPts val="1100"/>
              <a:buChar char="●"/>
              <a:defRPr>
                <a:solidFill>
                  <a:schemeClr val="accent2"/>
                </a:solidFill>
              </a:defRPr>
            </a:lvl4pPr>
            <a:lvl5pPr marL="2286000" lvl="4" indent="-298450">
              <a:spcBef>
                <a:spcPts val="0"/>
              </a:spcBef>
              <a:spcAft>
                <a:spcPts val="0"/>
              </a:spcAft>
              <a:buClr>
                <a:schemeClr val="accent2"/>
              </a:buClr>
              <a:buSzPts val="1100"/>
              <a:buChar char="○"/>
              <a:defRPr>
                <a:solidFill>
                  <a:schemeClr val="accent2"/>
                </a:solidFill>
              </a:defRPr>
            </a:lvl5pPr>
            <a:lvl6pPr marL="2743200" lvl="5" indent="-298450">
              <a:spcBef>
                <a:spcPts val="0"/>
              </a:spcBef>
              <a:spcAft>
                <a:spcPts val="0"/>
              </a:spcAft>
              <a:buClr>
                <a:schemeClr val="accent2"/>
              </a:buClr>
              <a:buSzPts val="1100"/>
              <a:buChar char="■"/>
              <a:defRPr>
                <a:solidFill>
                  <a:schemeClr val="accent2"/>
                </a:solidFill>
              </a:defRPr>
            </a:lvl6pPr>
            <a:lvl7pPr marL="3200400" lvl="6" indent="-298450">
              <a:spcBef>
                <a:spcPts val="0"/>
              </a:spcBef>
              <a:spcAft>
                <a:spcPts val="0"/>
              </a:spcAft>
              <a:buClr>
                <a:schemeClr val="accent2"/>
              </a:buClr>
              <a:buSzPts val="1100"/>
              <a:buChar char="●"/>
              <a:defRPr>
                <a:solidFill>
                  <a:schemeClr val="accent2"/>
                </a:solidFill>
              </a:defRPr>
            </a:lvl7pPr>
            <a:lvl8pPr marL="3657600" lvl="7" indent="-298450">
              <a:spcBef>
                <a:spcPts val="0"/>
              </a:spcBef>
              <a:spcAft>
                <a:spcPts val="0"/>
              </a:spcAft>
              <a:buClr>
                <a:schemeClr val="accent2"/>
              </a:buClr>
              <a:buSzPts val="1100"/>
              <a:buChar char="○"/>
              <a:defRPr>
                <a:solidFill>
                  <a:schemeClr val="accent2"/>
                </a:solidFill>
              </a:defRPr>
            </a:lvl8pPr>
            <a:lvl9pPr marL="4114800" lvl="8" indent="-298450">
              <a:spcBef>
                <a:spcPts val="0"/>
              </a:spcBef>
              <a:spcAft>
                <a:spcPts val="0"/>
              </a:spcAft>
              <a:buClr>
                <a:schemeClr val="accent2"/>
              </a:buClr>
              <a:buSzPts val="1100"/>
              <a:buChar char="■"/>
              <a:defRPr>
                <a:solidFill>
                  <a:schemeClr val="accent2"/>
                </a:solidFill>
              </a:defRPr>
            </a:lvl9pPr>
          </a:lstStyle>
          <a:p>
            <a:endParaRPr/>
          </a:p>
        </p:txBody>
      </p:sp>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3"/>
        </a:solidFill>
        <a:effectLst/>
      </p:bgPr>
    </p:bg>
    <p:spTree>
      <p:nvGrpSpPr>
        <p:cNvPr id="1" name="Shape 14"/>
        <p:cNvGrpSpPr/>
        <p:nvPr/>
      </p:nvGrpSpPr>
      <p:grpSpPr>
        <a:xfrm>
          <a:off x="0" y="0"/>
          <a:ext cx="0" cy="0"/>
          <a:chOff x="0" y="0"/>
          <a:chExt cx="0" cy="0"/>
        </a:xfrm>
      </p:grpSpPr>
      <p:sp>
        <p:nvSpPr>
          <p:cNvPr id="15" name="Google Shape;15;p3"/>
          <p:cNvSpPr/>
          <p:nvPr/>
        </p:nvSpPr>
        <p:spPr>
          <a:xfrm>
            <a:off x="0" y="48099"/>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lt1"/>
          </a:solidFill>
          <a:ln>
            <a:noFill/>
          </a:ln>
        </p:spPr>
      </p:sp>
      <p:sp>
        <p:nvSpPr>
          <p:cNvPr id="16" name="Google Shape;16;p3"/>
          <p:cNvSpPr/>
          <p:nvPr/>
        </p:nvSpPr>
        <p:spPr>
          <a:xfrm>
            <a:off x="0" y="0"/>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accent3"/>
          </a:solidFill>
          <a:ln>
            <a:noFill/>
          </a:ln>
        </p:spPr>
      </p:sp>
      <p:sp>
        <p:nvSpPr>
          <p:cNvPr id="17" name="Google Shape;17;p3"/>
          <p:cNvSpPr txBox="1">
            <a:spLocks noGrp="1"/>
          </p:cNvSpPr>
          <p:nvPr>
            <p:ph type="title"/>
          </p:nvPr>
        </p:nvSpPr>
        <p:spPr>
          <a:xfrm>
            <a:off x="311700" y="539725"/>
            <a:ext cx="8520600" cy="12825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18" name="Google Shape;18;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p:nvPr/>
        </p:nvSpPr>
        <p:spPr>
          <a:xfrm>
            <a:off x="0" y="0"/>
            <a:ext cx="4314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p:nvPr/>
        </p:nvSpPr>
        <p:spPr>
          <a:xfrm>
            <a:off x="0" y="44125"/>
            <a:ext cx="4313625" cy="4399375"/>
          </a:xfrm>
          <a:custGeom>
            <a:avLst/>
            <a:gdLst/>
            <a:ahLst/>
            <a:cxnLst/>
            <a:rect l="l" t="t" r="r" b="b"/>
            <a:pathLst>
              <a:path w="172545" h="175975" extrusionOk="0">
                <a:moveTo>
                  <a:pt x="0" y="157"/>
                </a:moveTo>
                <a:lnTo>
                  <a:pt x="172419" y="0"/>
                </a:lnTo>
                <a:lnTo>
                  <a:pt x="172545" y="126541"/>
                </a:lnTo>
                <a:lnTo>
                  <a:pt x="0" y="175975"/>
                </a:lnTo>
                <a:close/>
              </a:path>
            </a:pathLst>
          </a:custGeom>
          <a:solidFill>
            <a:schemeClr val="accent2"/>
          </a:solidFill>
          <a:ln>
            <a:noFill/>
          </a:ln>
        </p:spPr>
      </p:sp>
      <p:sp>
        <p:nvSpPr>
          <p:cNvPr id="22" name="Google Shape;22;p4"/>
          <p:cNvSpPr/>
          <p:nvPr/>
        </p:nvSpPr>
        <p:spPr>
          <a:xfrm>
            <a:off x="-125" y="0"/>
            <a:ext cx="4316900" cy="4395600"/>
          </a:xfrm>
          <a:custGeom>
            <a:avLst/>
            <a:gdLst/>
            <a:ahLst/>
            <a:cxnLst/>
            <a:rect l="l" t="t" r="r" b="b"/>
            <a:pathLst>
              <a:path w="172676" h="175824" extrusionOk="0">
                <a:moveTo>
                  <a:pt x="0" y="6"/>
                </a:moveTo>
                <a:lnTo>
                  <a:pt x="172676" y="0"/>
                </a:lnTo>
                <a:lnTo>
                  <a:pt x="172562" y="126442"/>
                </a:lnTo>
                <a:lnTo>
                  <a:pt x="0" y="175824"/>
                </a:lnTo>
                <a:close/>
              </a:path>
            </a:pathLst>
          </a:custGeom>
          <a:solidFill>
            <a:schemeClr val="dk1"/>
          </a:solidFill>
          <a:ln>
            <a:noFill/>
          </a:ln>
        </p:spPr>
      </p:sp>
      <p:sp>
        <p:nvSpPr>
          <p:cNvPr id="23" name="Google Shape;23;p4"/>
          <p:cNvSpPr txBox="1">
            <a:spLocks noGrp="1"/>
          </p:cNvSpPr>
          <p:nvPr>
            <p:ph type="title"/>
          </p:nvPr>
        </p:nvSpPr>
        <p:spPr>
          <a:xfrm>
            <a:off x="311725" y="500925"/>
            <a:ext cx="3706500" cy="25089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24" name="Google Shape;24;p4"/>
          <p:cNvSpPr txBox="1">
            <a:spLocks noGrp="1"/>
          </p:cNvSpPr>
          <p:nvPr>
            <p:ph type="body" idx="1"/>
          </p:nvPr>
        </p:nvSpPr>
        <p:spPr>
          <a:xfrm>
            <a:off x="4644675" y="500925"/>
            <a:ext cx="4166400" cy="40986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25" name="Google Shape;25;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5"/>
          <p:cNvSpPr/>
          <p:nvPr/>
        </p:nvSpPr>
        <p:spPr>
          <a:xfrm>
            <a:off x="0" y="0"/>
            <a:ext cx="9144000" cy="127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5"/>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29" name="Google Shape;29;p5"/>
          <p:cNvSpPr txBox="1">
            <a:spLocks noGrp="1"/>
          </p:cNvSpPr>
          <p:nvPr>
            <p:ph type="body" idx="1"/>
          </p:nvPr>
        </p:nvSpPr>
        <p:spPr>
          <a:xfrm>
            <a:off x="311700" y="1505700"/>
            <a:ext cx="3999900" cy="30762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30" name="Google Shape;30;p5"/>
          <p:cNvSpPr txBox="1">
            <a:spLocks noGrp="1"/>
          </p:cNvSpPr>
          <p:nvPr>
            <p:ph type="body" idx="2"/>
          </p:nvPr>
        </p:nvSpPr>
        <p:spPr>
          <a:xfrm>
            <a:off x="4832400" y="1505700"/>
            <a:ext cx="3999900" cy="30762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31" name="Google Shape;31;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2"/>
        <p:cNvGrpSpPr/>
        <p:nvPr/>
      </p:nvGrpSpPr>
      <p:grpSpPr>
        <a:xfrm>
          <a:off x="0" y="0"/>
          <a:ext cx="0" cy="0"/>
          <a:chOff x="0" y="0"/>
          <a:chExt cx="0" cy="0"/>
        </a:xfrm>
      </p:grpSpPr>
      <p:sp>
        <p:nvSpPr>
          <p:cNvPr id="33" name="Google Shape;33;p6"/>
          <p:cNvSpPr/>
          <p:nvPr/>
        </p:nvSpPr>
        <p:spPr>
          <a:xfrm>
            <a:off x="0" y="0"/>
            <a:ext cx="9144000" cy="7800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6"/>
          <p:cNvSpPr txBox="1">
            <a:spLocks noGrp="1"/>
          </p:cNvSpPr>
          <p:nvPr>
            <p:ph type="title"/>
          </p:nvPr>
        </p:nvSpPr>
        <p:spPr>
          <a:xfrm>
            <a:off x="95725" y="78150"/>
            <a:ext cx="8520600" cy="6237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35" name="Google Shape;35;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6"/>
        <p:cNvGrpSpPr/>
        <p:nvPr/>
      </p:nvGrpSpPr>
      <p:grpSpPr>
        <a:xfrm>
          <a:off x="0" y="0"/>
          <a:ext cx="0" cy="0"/>
          <a:chOff x="0" y="0"/>
          <a:chExt cx="0" cy="0"/>
        </a:xfrm>
      </p:grpSpPr>
      <p:sp>
        <p:nvSpPr>
          <p:cNvPr id="37" name="Google Shape;37;p7"/>
          <p:cNvSpPr/>
          <p:nvPr/>
        </p:nvSpPr>
        <p:spPr>
          <a:xfrm>
            <a:off x="0" y="0"/>
            <a:ext cx="37644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7"/>
          <p:cNvSpPr txBox="1">
            <a:spLocks noGrp="1"/>
          </p:cNvSpPr>
          <p:nvPr>
            <p:ph type="title"/>
          </p:nvPr>
        </p:nvSpPr>
        <p:spPr>
          <a:xfrm>
            <a:off x="311725" y="500925"/>
            <a:ext cx="3127500" cy="18291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39" name="Google Shape;39;p7"/>
          <p:cNvSpPr txBox="1">
            <a:spLocks noGrp="1"/>
          </p:cNvSpPr>
          <p:nvPr>
            <p:ph type="body" idx="1"/>
          </p:nvPr>
        </p:nvSpPr>
        <p:spPr>
          <a:xfrm>
            <a:off x="311700" y="2390650"/>
            <a:ext cx="3127500" cy="2298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0"/>
              </a:spcBef>
              <a:spcAft>
                <a:spcPts val="0"/>
              </a:spcAft>
              <a:buClr>
                <a:schemeClr val="accent2"/>
              </a:buClr>
              <a:buSzPts val="1100"/>
              <a:buChar char="○"/>
              <a:defRPr>
                <a:solidFill>
                  <a:schemeClr val="accent2"/>
                </a:solidFill>
              </a:defRPr>
            </a:lvl2pPr>
            <a:lvl3pPr marL="1371600" lvl="2" indent="-298450">
              <a:spcBef>
                <a:spcPts val="0"/>
              </a:spcBef>
              <a:spcAft>
                <a:spcPts val="0"/>
              </a:spcAft>
              <a:buClr>
                <a:schemeClr val="accent2"/>
              </a:buClr>
              <a:buSzPts val="1100"/>
              <a:buChar char="■"/>
              <a:defRPr>
                <a:solidFill>
                  <a:schemeClr val="accent2"/>
                </a:solidFill>
              </a:defRPr>
            </a:lvl3pPr>
            <a:lvl4pPr marL="1828800" lvl="3" indent="-298450">
              <a:spcBef>
                <a:spcPts val="0"/>
              </a:spcBef>
              <a:spcAft>
                <a:spcPts val="0"/>
              </a:spcAft>
              <a:buClr>
                <a:schemeClr val="accent2"/>
              </a:buClr>
              <a:buSzPts val="1100"/>
              <a:buChar char="●"/>
              <a:defRPr>
                <a:solidFill>
                  <a:schemeClr val="accent2"/>
                </a:solidFill>
              </a:defRPr>
            </a:lvl4pPr>
            <a:lvl5pPr marL="2286000" lvl="4" indent="-298450">
              <a:spcBef>
                <a:spcPts val="0"/>
              </a:spcBef>
              <a:spcAft>
                <a:spcPts val="0"/>
              </a:spcAft>
              <a:buClr>
                <a:schemeClr val="accent2"/>
              </a:buClr>
              <a:buSzPts val="1100"/>
              <a:buChar char="○"/>
              <a:defRPr>
                <a:solidFill>
                  <a:schemeClr val="accent2"/>
                </a:solidFill>
              </a:defRPr>
            </a:lvl5pPr>
            <a:lvl6pPr marL="2743200" lvl="5" indent="-298450">
              <a:spcBef>
                <a:spcPts val="0"/>
              </a:spcBef>
              <a:spcAft>
                <a:spcPts val="0"/>
              </a:spcAft>
              <a:buClr>
                <a:schemeClr val="accent2"/>
              </a:buClr>
              <a:buSzPts val="1100"/>
              <a:buChar char="■"/>
              <a:defRPr>
                <a:solidFill>
                  <a:schemeClr val="accent2"/>
                </a:solidFill>
              </a:defRPr>
            </a:lvl6pPr>
            <a:lvl7pPr marL="3200400" lvl="6" indent="-298450">
              <a:spcBef>
                <a:spcPts val="0"/>
              </a:spcBef>
              <a:spcAft>
                <a:spcPts val="0"/>
              </a:spcAft>
              <a:buClr>
                <a:schemeClr val="accent2"/>
              </a:buClr>
              <a:buSzPts val="1100"/>
              <a:buChar char="●"/>
              <a:defRPr>
                <a:solidFill>
                  <a:schemeClr val="accent2"/>
                </a:solidFill>
              </a:defRPr>
            </a:lvl7pPr>
            <a:lvl8pPr marL="3657600" lvl="7" indent="-298450">
              <a:spcBef>
                <a:spcPts val="0"/>
              </a:spcBef>
              <a:spcAft>
                <a:spcPts val="0"/>
              </a:spcAft>
              <a:buClr>
                <a:schemeClr val="accent2"/>
              </a:buClr>
              <a:buSzPts val="1100"/>
              <a:buChar char="○"/>
              <a:defRPr>
                <a:solidFill>
                  <a:schemeClr val="accent2"/>
                </a:solidFill>
              </a:defRPr>
            </a:lvl8pPr>
            <a:lvl9pPr marL="4114800" lvl="8" indent="-298450">
              <a:spcBef>
                <a:spcPts val="0"/>
              </a:spcBef>
              <a:spcAft>
                <a:spcPts val="0"/>
              </a:spcAft>
              <a:buClr>
                <a:schemeClr val="accent2"/>
              </a:buClr>
              <a:buSzPts val="1100"/>
              <a:buChar char="■"/>
              <a:defRPr>
                <a:solidFill>
                  <a:schemeClr val="accent2"/>
                </a:solidFill>
              </a:defRPr>
            </a:lvl9pPr>
          </a:lstStyle>
          <a:p>
            <a:endParaRPr/>
          </a:p>
        </p:txBody>
      </p:sp>
      <p:sp>
        <p:nvSpPr>
          <p:cNvPr id="40" name="Google Shape;40;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41"/>
        <p:cNvGrpSpPr/>
        <p:nvPr/>
      </p:nvGrpSpPr>
      <p:grpSpPr>
        <a:xfrm>
          <a:off x="0" y="0"/>
          <a:ext cx="0" cy="0"/>
          <a:chOff x="0" y="0"/>
          <a:chExt cx="0" cy="0"/>
        </a:xfrm>
      </p:grpSpPr>
      <p:sp>
        <p:nvSpPr>
          <p:cNvPr id="42" name="Google Shape;42;p8"/>
          <p:cNvSpPr txBox="1">
            <a:spLocks noGrp="1"/>
          </p:cNvSpPr>
          <p:nvPr>
            <p:ph type="title"/>
          </p:nvPr>
        </p:nvSpPr>
        <p:spPr>
          <a:xfrm>
            <a:off x="311675" y="798600"/>
            <a:ext cx="6247800" cy="3546300"/>
          </a:xfrm>
          <a:prstGeom prst="rect">
            <a:avLst/>
          </a:prstGeom>
        </p:spPr>
        <p:txBody>
          <a:bodyPr spcFirstLastPara="1" wrap="square" lIns="91425" tIns="91425" rIns="91425" bIns="91425" anchor="ctr" anchorCtr="0">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43" name="Google Shape;43;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4"/>
        <p:cNvGrpSpPr/>
        <p:nvPr/>
      </p:nvGrpSpPr>
      <p:grpSpPr>
        <a:xfrm>
          <a:off x="0" y="0"/>
          <a:ext cx="0" cy="0"/>
          <a:chOff x="0" y="0"/>
          <a:chExt cx="0" cy="0"/>
        </a:xfrm>
      </p:grpSpPr>
      <p:sp>
        <p:nvSpPr>
          <p:cNvPr id="45" name="Google Shape;45;p9"/>
          <p:cNvSpPr/>
          <p:nvPr/>
        </p:nvSpPr>
        <p:spPr>
          <a:xfrm>
            <a:off x="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9"/>
          <p:cNvSpPr txBox="1">
            <a:spLocks noGrp="1"/>
          </p:cNvSpPr>
          <p:nvPr>
            <p:ph type="title"/>
          </p:nvPr>
        </p:nvSpPr>
        <p:spPr>
          <a:xfrm>
            <a:off x="311300" y="500925"/>
            <a:ext cx="3704400" cy="20496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47" name="Google Shape;47;p9"/>
          <p:cNvSpPr txBox="1">
            <a:spLocks noGrp="1"/>
          </p:cNvSpPr>
          <p:nvPr>
            <p:ph type="subTitle" idx="1"/>
          </p:nvPr>
        </p:nvSpPr>
        <p:spPr>
          <a:xfrm>
            <a:off x="304800" y="2626725"/>
            <a:ext cx="3704400" cy="9267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accent2"/>
              </a:buClr>
              <a:buSzPts val="1600"/>
              <a:buNone/>
              <a:defRPr sz="1600">
                <a:solidFill>
                  <a:schemeClr val="accent2"/>
                </a:solidFill>
              </a:defRPr>
            </a:lvl1pPr>
            <a:lvl2pPr lvl="1">
              <a:lnSpc>
                <a:spcPct val="100000"/>
              </a:lnSpc>
              <a:spcBef>
                <a:spcPts val="0"/>
              </a:spcBef>
              <a:spcAft>
                <a:spcPts val="0"/>
              </a:spcAft>
              <a:buClr>
                <a:schemeClr val="accent2"/>
              </a:buClr>
              <a:buSzPts val="1600"/>
              <a:buNone/>
              <a:defRPr sz="1600">
                <a:solidFill>
                  <a:schemeClr val="accent2"/>
                </a:solidFill>
              </a:defRPr>
            </a:lvl2pPr>
            <a:lvl3pPr lvl="2">
              <a:lnSpc>
                <a:spcPct val="100000"/>
              </a:lnSpc>
              <a:spcBef>
                <a:spcPts val="0"/>
              </a:spcBef>
              <a:spcAft>
                <a:spcPts val="0"/>
              </a:spcAft>
              <a:buClr>
                <a:schemeClr val="accent2"/>
              </a:buClr>
              <a:buSzPts val="1600"/>
              <a:buNone/>
              <a:defRPr sz="1600">
                <a:solidFill>
                  <a:schemeClr val="accent2"/>
                </a:solidFill>
              </a:defRPr>
            </a:lvl3pPr>
            <a:lvl4pPr lvl="3">
              <a:lnSpc>
                <a:spcPct val="100000"/>
              </a:lnSpc>
              <a:spcBef>
                <a:spcPts val="0"/>
              </a:spcBef>
              <a:spcAft>
                <a:spcPts val="0"/>
              </a:spcAft>
              <a:buClr>
                <a:schemeClr val="accent2"/>
              </a:buClr>
              <a:buSzPts val="1600"/>
              <a:buNone/>
              <a:defRPr sz="1600">
                <a:solidFill>
                  <a:schemeClr val="accent2"/>
                </a:solidFill>
              </a:defRPr>
            </a:lvl4pPr>
            <a:lvl5pPr lvl="4">
              <a:lnSpc>
                <a:spcPct val="100000"/>
              </a:lnSpc>
              <a:spcBef>
                <a:spcPts val="0"/>
              </a:spcBef>
              <a:spcAft>
                <a:spcPts val="0"/>
              </a:spcAft>
              <a:buClr>
                <a:schemeClr val="accent2"/>
              </a:buClr>
              <a:buSzPts val="1600"/>
              <a:buNone/>
              <a:defRPr sz="1600">
                <a:solidFill>
                  <a:schemeClr val="accent2"/>
                </a:solidFill>
              </a:defRPr>
            </a:lvl5pPr>
            <a:lvl6pPr lvl="5">
              <a:lnSpc>
                <a:spcPct val="100000"/>
              </a:lnSpc>
              <a:spcBef>
                <a:spcPts val="0"/>
              </a:spcBef>
              <a:spcAft>
                <a:spcPts val="0"/>
              </a:spcAft>
              <a:buClr>
                <a:schemeClr val="accent2"/>
              </a:buClr>
              <a:buSzPts val="1600"/>
              <a:buNone/>
              <a:defRPr sz="1600">
                <a:solidFill>
                  <a:schemeClr val="accent2"/>
                </a:solidFill>
              </a:defRPr>
            </a:lvl6pPr>
            <a:lvl7pPr lvl="6">
              <a:lnSpc>
                <a:spcPct val="100000"/>
              </a:lnSpc>
              <a:spcBef>
                <a:spcPts val="0"/>
              </a:spcBef>
              <a:spcAft>
                <a:spcPts val="0"/>
              </a:spcAft>
              <a:buClr>
                <a:schemeClr val="accent2"/>
              </a:buClr>
              <a:buSzPts val="1600"/>
              <a:buNone/>
              <a:defRPr sz="1600">
                <a:solidFill>
                  <a:schemeClr val="accent2"/>
                </a:solidFill>
              </a:defRPr>
            </a:lvl7pPr>
            <a:lvl8pPr lvl="7">
              <a:lnSpc>
                <a:spcPct val="100000"/>
              </a:lnSpc>
              <a:spcBef>
                <a:spcPts val="0"/>
              </a:spcBef>
              <a:spcAft>
                <a:spcPts val="0"/>
              </a:spcAft>
              <a:buClr>
                <a:schemeClr val="accent2"/>
              </a:buClr>
              <a:buSzPts val="1600"/>
              <a:buNone/>
              <a:defRPr sz="1600">
                <a:solidFill>
                  <a:schemeClr val="accent2"/>
                </a:solidFill>
              </a:defRPr>
            </a:lvl8pPr>
            <a:lvl9pPr lvl="8">
              <a:lnSpc>
                <a:spcPct val="100000"/>
              </a:lnSpc>
              <a:spcBef>
                <a:spcPts val="0"/>
              </a:spcBef>
              <a:spcAft>
                <a:spcPts val="0"/>
              </a:spcAft>
              <a:buClr>
                <a:schemeClr val="accent2"/>
              </a:buClr>
              <a:buSzPts val="1600"/>
              <a:buNone/>
              <a:defRPr sz="1600">
                <a:solidFill>
                  <a:schemeClr val="accent2"/>
                </a:solidFill>
              </a:defRPr>
            </a:lvl9pPr>
          </a:lstStyle>
          <a:p>
            <a:endParaRPr/>
          </a:p>
        </p:txBody>
      </p:sp>
      <p:sp>
        <p:nvSpPr>
          <p:cNvPr id="48" name="Google Shape;48;p9"/>
          <p:cNvSpPr txBox="1">
            <a:spLocks noGrp="1"/>
          </p:cNvSpPr>
          <p:nvPr>
            <p:ph type="body" idx="2"/>
          </p:nvPr>
        </p:nvSpPr>
        <p:spPr>
          <a:xfrm>
            <a:off x="4879025" y="500925"/>
            <a:ext cx="3954000" cy="41115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49" name="Google Shape;49;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0"/>
        <p:cNvGrpSpPr/>
        <p:nvPr/>
      </p:nvGrpSpPr>
      <p:grpSpPr>
        <a:xfrm>
          <a:off x="0" y="0"/>
          <a:ext cx="0" cy="0"/>
          <a:chOff x="0" y="0"/>
          <a:chExt cx="0" cy="0"/>
        </a:xfrm>
      </p:grpSpPr>
      <p:sp>
        <p:nvSpPr>
          <p:cNvPr id="51" name="Google Shape;51;p10"/>
          <p:cNvSpPr/>
          <p:nvPr/>
        </p:nvSpPr>
        <p:spPr>
          <a:xfrm>
            <a:off x="0" y="4369000"/>
            <a:ext cx="9144000" cy="774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10"/>
          <p:cNvSpPr txBox="1">
            <a:spLocks noGrp="1"/>
          </p:cNvSpPr>
          <p:nvPr>
            <p:ph type="body" idx="1"/>
          </p:nvPr>
        </p:nvSpPr>
        <p:spPr>
          <a:xfrm>
            <a:off x="311700" y="4521400"/>
            <a:ext cx="7979400" cy="4605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a:endParaRPr/>
          </a:p>
        </p:txBody>
      </p:sp>
      <p:sp>
        <p:nvSpPr>
          <p:cNvPr id="53" name="Google Shape;5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aradigm">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1115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marL="914400" lvl="1"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marL="1371600" lvl="2"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marL="1828800" lvl="3"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marL="2286000" lvl="4"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marL="2743200" lvl="5"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marL="3200400" lvl="6"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marL="3657600" lvl="7"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marL="4114800" lvl="8"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Roboto"/>
                <a:ea typeface="Roboto"/>
                <a:cs typeface="Roboto"/>
                <a:sym typeface="Roboto"/>
              </a:defRPr>
            </a:lvl1pPr>
            <a:lvl2pPr lvl="1" algn="r">
              <a:buNone/>
              <a:defRPr sz="1000">
                <a:solidFill>
                  <a:schemeClr val="dk2"/>
                </a:solidFill>
                <a:latin typeface="Roboto"/>
                <a:ea typeface="Roboto"/>
                <a:cs typeface="Roboto"/>
                <a:sym typeface="Roboto"/>
              </a:defRPr>
            </a:lvl2pPr>
            <a:lvl3pPr lvl="2" algn="r">
              <a:buNone/>
              <a:defRPr sz="1000">
                <a:solidFill>
                  <a:schemeClr val="dk2"/>
                </a:solidFill>
                <a:latin typeface="Roboto"/>
                <a:ea typeface="Roboto"/>
                <a:cs typeface="Roboto"/>
                <a:sym typeface="Roboto"/>
              </a:defRPr>
            </a:lvl3pPr>
            <a:lvl4pPr lvl="3" algn="r">
              <a:buNone/>
              <a:defRPr sz="1000">
                <a:solidFill>
                  <a:schemeClr val="dk2"/>
                </a:solidFill>
                <a:latin typeface="Roboto"/>
                <a:ea typeface="Roboto"/>
                <a:cs typeface="Roboto"/>
                <a:sym typeface="Roboto"/>
              </a:defRPr>
            </a:lvl4pPr>
            <a:lvl5pPr lvl="4" algn="r">
              <a:buNone/>
              <a:defRPr sz="1000">
                <a:solidFill>
                  <a:schemeClr val="dk2"/>
                </a:solidFill>
                <a:latin typeface="Roboto"/>
                <a:ea typeface="Roboto"/>
                <a:cs typeface="Roboto"/>
                <a:sym typeface="Roboto"/>
              </a:defRPr>
            </a:lvl5pPr>
            <a:lvl6pPr lvl="5" algn="r">
              <a:buNone/>
              <a:defRPr sz="1000">
                <a:solidFill>
                  <a:schemeClr val="dk2"/>
                </a:solidFill>
                <a:latin typeface="Roboto"/>
                <a:ea typeface="Roboto"/>
                <a:cs typeface="Roboto"/>
                <a:sym typeface="Roboto"/>
              </a:defRPr>
            </a:lvl6pPr>
            <a:lvl7pPr lvl="6" algn="r">
              <a:buNone/>
              <a:defRPr sz="1000">
                <a:solidFill>
                  <a:schemeClr val="dk2"/>
                </a:solidFill>
                <a:latin typeface="Roboto"/>
                <a:ea typeface="Roboto"/>
                <a:cs typeface="Roboto"/>
                <a:sym typeface="Roboto"/>
              </a:defRPr>
            </a:lvl7pPr>
            <a:lvl8pPr lvl="7" algn="r">
              <a:buNone/>
              <a:defRPr sz="1000">
                <a:solidFill>
                  <a:schemeClr val="dk2"/>
                </a:solidFill>
                <a:latin typeface="Roboto"/>
                <a:ea typeface="Roboto"/>
                <a:cs typeface="Roboto"/>
                <a:sym typeface="Roboto"/>
              </a:defRPr>
            </a:lvl8pPr>
            <a:lvl9pPr lvl="8" algn="r">
              <a:buNone/>
              <a:defRPr sz="1000">
                <a:solidFill>
                  <a:schemeClr val="dk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pic>
        <p:nvPicPr>
          <p:cNvPr id="64" name="Google Shape;64;p13"/>
          <p:cNvPicPr preferRelativeResize="0"/>
          <p:nvPr/>
        </p:nvPicPr>
        <p:blipFill>
          <a:blip r:embed="rId3">
            <a:alphaModFix/>
          </a:blip>
          <a:stretch>
            <a:fillRect/>
          </a:stretch>
        </p:blipFill>
        <p:spPr>
          <a:xfrm>
            <a:off x="0" y="0"/>
            <a:ext cx="9144001" cy="4820750"/>
          </a:xfrm>
          <a:prstGeom prst="rect">
            <a:avLst/>
          </a:prstGeom>
          <a:noFill/>
          <a:ln>
            <a:noFill/>
          </a:ln>
        </p:spPr>
      </p:pic>
      <p:sp>
        <p:nvSpPr>
          <p:cNvPr id="65" name="Google Shape;65;p13"/>
          <p:cNvSpPr txBox="1">
            <a:spLocks noGrp="1"/>
          </p:cNvSpPr>
          <p:nvPr>
            <p:ph type="ctrTitle"/>
          </p:nvPr>
        </p:nvSpPr>
        <p:spPr>
          <a:xfrm>
            <a:off x="0" y="174025"/>
            <a:ext cx="8520600" cy="1040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La mixité Porcin-Bovin </a:t>
            </a:r>
            <a:endParaRPr/>
          </a:p>
        </p:txBody>
      </p:sp>
      <p:sp>
        <p:nvSpPr>
          <p:cNvPr id="66" name="Google Shape;66;p13"/>
          <p:cNvSpPr txBox="1">
            <a:spLocks noGrp="1"/>
          </p:cNvSpPr>
          <p:nvPr>
            <p:ph type="subTitle" idx="1"/>
          </p:nvPr>
        </p:nvSpPr>
        <p:spPr>
          <a:xfrm>
            <a:off x="7433187" y="4835000"/>
            <a:ext cx="1514168" cy="325500"/>
          </a:xfrm>
          <a:prstGeom prst="rect">
            <a:avLst/>
          </a:prstGeom>
        </p:spPr>
        <p:txBody>
          <a:bodyPr spcFirstLastPara="1" wrap="square" lIns="91425" tIns="91425" rIns="91425" bIns="91425" anchor="t" anchorCtr="0">
            <a:normAutofit fontScale="70000" lnSpcReduction="20000"/>
          </a:bodyPr>
          <a:lstStyle/>
          <a:p>
            <a:pPr marL="0" lvl="0" indent="0" algn="l" rtl="0">
              <a:spcBef>
                <a:spcPts val="0"/>
              </a:spcBef>
              <a:spcAft>
                <a:spcPts val="0"/>
              </a:spcAft>
              <a:buNone/>
            </a:pPr>
            <a:r>
              <a:rPr lang="fr-FR" b="1" dirty="0">
                <a:solidFill>
                  <a:schemeClr val="bg1"/>
                </a:solidFill>
              </a:rPr>
              <a:t>DATE A METTRE</a:t>
            </a:r>
            <a:endParaRPr sz="1100" b="1" dirty="0">
              <a:solidFill>
                <a:schemeClr val="bg1"/>
              </a:solidFill>
            </a:endParaRPr>
          </a:p>
        </p:txBody>
      </p:sp>
      <p:sp>
        <p:nvSpPr>
          <p:cNvPr id="68" name="Google Shape;68;p13"/>
          <p:cNvSpPr txBox="1">
            <a:spLocks noGrp="1"/>
          </p:cNvSpPr>
          <p:nvPr>
            <p:ph type="sldNum" idx="12"/>
          </p:nvPr>
        </p:nvSpPr>
        <p:spPr>
          <a:xfrm>
            <a:off x="8472458" y="4786692"/>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a:t>
            </a:fld>
            <a:endParaRPr/>
          </a:p>
        </p:txBody>
      </p:sp>
      <p:sp>
        <p:nvSpPr>
          <p:cNvPr id="69" name="Google Shape;69;p13"/>
          <p:cNvSpPr txBox="1"/>
          <p:nvPr/>
        </p:nvSpPr>
        <p:spPr>
          <a:xfrm>
            <a:off x="3411650" y="2143488"/>
            <a:ext cx="3000000" cy="300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a:p>
        </p:txBody>
      </p:sp>
      <p:sp>
        <p:nvSpPr>
          <p:cNvPr id="70" name="Google Shape;70;p13"/>
          <p:cNvSpPr txBox="1"/>
          <p:nvPr/>
        </p:nvSpPr>
        <p:spPr>
          <a:xfrm>
            <a:off x="-1" y="4806500"/>
            <a:ext cx="8520599"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dirty="0">
                <a:solidFill>
                  <a:schemeClr val="lt1"/>
                </a:solidFill>
                <a:latin typeface="Roboto"/>
                <a:ea typeface="Roboto"/>
                <a:cs typeface="Roboto"/>
                <a:sym typeface="Roboto"/>
              </a:rPr>
              <a:t> Alyson Laramée, Mona Le Pennec, Anne-Louise Huyghe, Aurélia Laurent, Solène Mousqué </a:t>
            </a:r>
            <a:endParaRPr sz="1100" dirty="0">
              <a:solidFill>
                <a:schemeClr val="lt1"/>
              </a:solidFill>
              <a:latin typeface="Roboto"/>
              <a:ea typeface="Roboto"/>
              <a:cs typeface="Roboto"/>
              <a:sym typeface="Roboto"/>
            </a:endParaRPr>
          </a:p>
        </p:txBody>
      </p:sp>
      <p:pic>
        <p:nvPicPr>
          <p:cNvPr id="71" name="Google Shape;71;p13"/>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0" y="1908112"/>
            <a:ext cx="1244325" cy="1185825"/>
          </a:xfrm>
          <a:prstGeom prst="rect">
            <a:avLst/>
          </a:prstGeom>
          <a:noFill/>
          <a:ln>
            <a:noFill/>
          </a:ln>
        </p:spPr>
      </p:pic>
      <p:pic>
        <p:nvPicPr>
          <p:cNvPr id="72" name="Google Shape;72;p13"/>
          <p:cNvPicPr preferRelativeResize="0"/>
          <p:nvPr/>
        </p:nvPicPr>
        <p:blipFill>
          <a:blip r:embed="rId5">
            <a:alphaModFix/>
          </a:blip>
          <a:stretch>
            <a:fillRect/>
          </a:stretch>
        </p:blipFill>
        <p:spPr>
          <a:xfrm>
            <a:off x="0" y="2934800"/>
            <a:ext cx="2095500" cy="1885950"/>
          </a:xfrm>
          <a:prstGeom prst="rect">
            <a:avLst/>
          </a:prstGeom>
          <a:noFill/>
          <a:ln>
            <a:noFill/>
          </a:ln>
        </p:spPr>
      </p:pic>
      <p:pic>
        <p:nvPicPr>
          <p:cNvPr id="3" name="Image 2">
            <a:extLst>
              <a:ext uri="{FF2B5EF4-FFF2-40B4-BE49-F238E27FC236}">
                <a16:creationId xmlns:a16="http://schemas.microsoft.com/office/drawing/2014/main" id="{76E91B32-1469-4257-90B7-FE8F8367053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712149" y="0"/>
            <a:ext cx="1431851" cy="53480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2"/>
          <p:cNvSpPr txBox="1">
            <a:spLocks noGrp="1"/>
          </p:cNvSpPr>
          <p:nvPr>
            <p:ph type="title"/>
          </p:nvPr>
        </p:nvSpPr>
        <p:spPr>
          <a:xfrm>
            <a:off x="277725" y="670850"/>
            <a:ext cx="4758300" cy="1829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3000"/>
              <a:t>III - Discussion </a:t>
            </a:r>
            <a:r>
              <a:rPr lang="en" sz="1711"/>
              <a:t>45’</a:t>
            </a:r>
            <a:r>
              <a:rPr lang="en" sz="3000"/>
              <a:t> </a:t>
            </a:r>
            <a:endParaRPr sz="3000"/>
          </a:p>
        </p:txBody>
      </p:sp>
      <p:sp>
        <p:nvSpPr>
          <p:cNvPr id="141" name="Google Shape;141;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solidFill>
                  <a:schemeClr val="dk2"/>
                </a:solidFill>
              </a:rPr>
              <a:t>10</a:t>
            </a:fld>
            <a:endParaRPr>
              <a:solidFill>
                <a:schemeClr val="dk2"/>
              </a:solidFill>
            </a:endParaRPr>
          </a:p>
        </p:txBody>
      </p:sp>
      <p:pic>
        <p:nvPicPr>
          <p:cNvPr id="142" name="Google Shape;142;p22"/>
          <p:cNvPicPr preferRelativeResize="0"/>
          <p:nvPr/>
        </p:nvPicPr>
        <p:blipFill>
          <a:blip r:embed="rId3">
            <a:alphaModFix/>
          </a:blip>
          <a:stretch>
            <a:fillRect/>
          </a:stretch>
        </p:blipFill>
        <p:spPr>
          <a:xfrm>
            <a:off x="3864350" y="392538"/>
            <a:ext cx="5088833" cy="435841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3"/>
          <p:cNvSpPr txBox="1">
            <a:spLocks noGrp="1"/>
          </p:cNvSpPr>
          <p:nvPr>
            <p:ph type="title"/>
          </p:nvPr>
        </p:nvSpPr>
        <p:spPr>
          <a:xfrm>
            <a:off x="95725" y="78150"/>
            <a:ext cx="8520600" cy="623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Diversité de systèmes </a:t>
            </a:r>
            <a:endParaRPr/>
          </a:p>
        </p:txBody>
      </p:sp>
      <p:sp>
        <p:nvSpPr>
          <p:cNvPr id="148" name="Google Shape;148;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11</a:t>
            </a:fld>
            <a:endParaRPr/>
          </a:p>
        </p:txBody>
      </p:sp>
      <p:pic>
        <p:nvPicPr>
          <p:cNvPr id="149" name="Google Shape;149;p23"/>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95725" y="899300"/>
            <a:ext cx="4295949" cy="4046849"/>
          </a:xfrm>
          <a:prstGeom prst="rect">
            <a:avLst/>
          </a:prstGeom>
          <a:noFill/>
          <a:ln>
            <a:noFill/>
          </a:ln>
        </p:spPr>
      </p:pic>
      <p:pic>
        <p:nvPicPr>
          <p:cNvPr id="150" name="Google Shape;150;p23"/>
          <p:cNvPicPr preferRelativeResize="0"/>
          <p:nvPr/>
        </p:nvPicPr>
        <p:blipFill>
          <a:blip r:embed="rId4">
            <a:alphaModFix/>
          </a:blip>
          <a:stretch>
            <a:fillRect/>
          </a:stretch>
        </p:blipFill>
        <p:spPr>
          <a:xfrm>
            <a:off x="4470262" y="899300"/>
            <a:ext cx="4578013" cy="3812225"/>
          </a:xfrm>
          <a:prstGeom prst="rect">
            <a:avLst/>
          </a:prstGeom>
          <a:noFill/>
          <a:ln>
            <a:noFill/>
          </a:ln>
        </p:spPr>
      </p:pic>
      <p:pic>
        <p:nvPicPr>
          <p:cNvPr id="151" name="Google Shape;151;p23"/>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0" y="3943537"/>
            <a:ext cx="1864250" cy="1196000"/>
          </a:xfrm>
          <a:prstGeom prst="rect">
            <a:avLst/>
          </a:prstGeom>
          <a:noFill/>
          <a:ln>
            <a:noFill/>
          </a:ln>
        </p:spPr>
      </p:pic>
      <p:pic>
        <p:nvPicPr>
          <p:cNvPr id="152" name="Google Shape;152;p23"/>
          <p:cNvPicPr preferRelativeResize="0"/>
          <p:nvPr/>
        </p:nvPicPr>
        <p:blipFill>
          <a:blip r:embed="rId6">
            <a:alphaModFix/>
          </a:blip>
          <a:stretch>
            <a:fillRect/>
          </a:stretch>
        </p:blipFill>
        <p:spPr>
          <a:xfrm>
            <a:off x="4089925" y="3973613"/>
            <a:ext cx="2028250" cy="11358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4"/>
          <p:cNvSpPr txBox="1">
            <a:spLocks noGrp="1"/>
          </p:cNvSpPr>
          <p:nvPr>
            <p:ph type="title"/>
          </p:nvPr>
        </p:nvSpPr>
        <p:spPr>
          <a:xfrm>
            <a:off x="311725" y="500925"/>
            <a:ext cx="3706500" cy="250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a:p>
        </p:txBody>
      </p:sp>
      <p:sp>
        <p:nvSpPr>
          <p:cNvPr id="158" name="Google Shape;158;p24"/>
          <p:cNvSpPr txBox="1">
            <a:spLocks noGrp="1"/>
          </p:cNvSpPr>
          <p:nvPr>
            <p:ph type="body" idx="1"/>
          </p:nvPr>
        </p:nvSpPr>
        <p:spPr>
          <a:xfrm>
            <a:off x="4644675" y="500925"/>
            <a:ext cx="4166400" cy="40986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sp>
        <p:nvSpPr>
          <p:cNvPr id="159" name="Google Shape;159;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12</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76"/>
        <p:cNvGrpSpPr/>
        <p:nvPr/>
      </p:nvGrpSpPr>
      <p:grpSpPr>
        <a:xfrm>
          <a:off x="0" y="0"/>
          <a:ext cx="0" cy="0"/>
          <a:chOff x="0" y="0"/>
          <a:chExt cx="0" cy="0"/>
        </a:xfrm>
      </p:grpSpPr>
      <p:pic>
        <p:nvPicPr>
          <p:cNvPr id="7" name="Image 6">
            <a:extLst>
              <a:ext uri="{FF2B5EF4-FFF2-40B4-BE49-F238E27FC236}">
                <a16:creationId xmlns:a16="http://schemas.microsoft.com/office/drawing/2014/main" id="{CFC9C6D4-0E25-46C5-B1A1-FC041943CFE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78" name="Google Shape;78;p14"/>
          <p:cNvSpPr txBox="1">
            <a:spLocks noGrp="1"/>
          </p:cNvSpPr>
          <p:nvPr>
            <p:ph type="ctrTitle"/>
          </p:nvPr>
        </p:nvSpPr>
        <p:spPr>
          <a:xfrm>
            <a:off x="311700" y="539725"/>
            <a:ext cx="8520600" cy="1282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I - Présentation du cas d’étude  </a:t>
            </a:r>
            <a:r>
              <a:rPr lang="en" sz="2000"/>
              <a:t>30’</a:t>
            </a:r>
            <a:r>
              <a:rPr lang="en"/>
              <a:t> </a:t>
            </a:r>
            <a:endParaRPr/>
          </a:p>
        </p:txBody>
      </p:sp>
      <p:sp>
        <p:nvSpPr>
          <p:cNvPr id="80" name="Google Shape;80;p14"/>
          <p:cNvSpPr txBox="1">
            <a:spLocks noGrp="1"/>
          </p:cNvSpPr>
          <p:nvPr>
            <p:ph type="sldNum" idx="12"/>
          </p:nvPr>
        </p:nvSpPr>
        <p:spPr>
          <a:xfrm>
            <a:off x="8472458" y="4724242"/>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a:t>
            </a:fld>
            <a:endParaRPr/>
          </a:p>
        </p:txBody>
      </p:sp>
      <p:sp>
        <p:nvSpPr>
          <p:cNvPr id="2" name="Rectangle 1">
            <a:extLst>
              <a:ext uri="{FF2B5EF4-FFF2-40B4-BE49-F238E27FC236}">
                <a16:creationId xmlns:a16="http://schemas.microsoft.com/office/drawing/2014/main" id="{61CBFD90-6095-4E43-A619-BA299F9862A7}"/>
              </a:ext>
            </a:extLst>
          </p:cNvPr>
          <p:cNvSpPr/>
          <p:nvPr/>
        </p:nvSpPr>
        <p:spPr>
          <a:xfrm rot="16200000">
            <a:off x="8011249" y="3974580"/>
            <a:ext cx="2024913" cy="261610"/>
          </a:xfrm>
          <a:prstGeom prst="rect">
            <a:avLst/>
          </a:prstGeom>
        </p:spPr>
        <p:txBody>
          <a:bodyPr wrap="none">
            <a:spAutoFit/>
          </a:bodyPr>
          <a:lstStyle/>
          <a:p>
            <a:r>
              <a:rPr lang="fr-FR" sz="1100" dirty="0">
                <a:solidFill>
                  <a:schemeClr val="bg1"/>
                </a:solidFill>
              </a:rPr>
              <a:t>crédit photo : </a:t>
            </a:r>
            <a:r>
              <a:rPr lang="fr-FR" sz="1100" dirty="0" err="1">
                <a:solidFill>
                  <a:schemeClr val="bg1"/>
                </a:solidFill>
              </a:rPr>
              <a:t>lafabrikaimages</a:t>
            </a:r>
            <a:endParaRPr lang="fr-FR" sz="1100"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a:t>
            </a:fld>
            <a:endParaRPr/>
          </a:p>
        </p:txBody>
      </p:sp>
      <p:sp>
        <p:nvSpPr>
          <p:cNvPr id="86" name="Google Shape;86;p15"/>
          <p:cNvSpPr txBox="1">
            <a:spLocks noGrp="1"/>
          </p:cNvSpPr>
          <p:nvPr>
            <p:ph type="body" idx="4294967295"/>
          </p:nvPr>
        </p:nvSpPr>
        <p:spPr>
          <a:xfrm>
            <a:off x="1852325" y="153825"/>
            <a:ext cx="5539800" cy="460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b="1">
                <a:solidFill>
                  <a:schemeClr val="lt1"/>
                </a:solidFill>
                <a:latin typeface="Merriweather"/>
                <a:ea typeface="Merriweather"/>
                <a:cs typeface="Merriweather"/>
                <a:sym typeface="Merriweather"/>
              </a:rPr>
              <a:t>Historique de l’exploitation</a:t>
            </a:r>
            <a:r>
              <a:rPr lang="en" sz="3000" b="1">
                <a:latin typeface="Merriweather"/>
                <a:ea typeface="Merriweather"/>
                <a:cs typeface="Merriweather"/>
                <a:sym typeface="Merriweather"/>
              </a:rPr>
              <a:t> </a:t>
            </a:r>
            <a:endParaRPr sz="3000" b="1">
              <a:latin typeface="Merriweather"/>
              <a:ea typeface="Merriweather"/>
              <a:cs typeface="Merriweather"/>
              <a:sym typeface="Merriweather"/>
            </a:endParaRPr>
          </a:p>
          <a:p>
            <a:pPr marL="0" lvl="0" indent="0" algn="l" rtl="0">
              <a:spcBef>
                <a:spcPts val="1200"/>
              </a:spcBef>
              <a:spcAft>
                <a:spcPts val="1200"/>
              </a:spcAft>
              <a:buNone/>
            </a:pPr>
            <a:endParaRPr sz="3000" b="1">
              <a:latin typeface="Merriweather"/>
              <a:ea typeface="Merriweather"/>
              <a:cs typeface="Merriweather"/>
              <a:sym typeface="Merriweather"/>
            </a:endParaRPr>
          </a:p>
        </p:txBody>
      </p:sp>
      <p:pic>
        <p:nvPicPr>
          <p:cNvPr id="87" name="Google Shape;87;p15"/>
          <p:cNvPicPr preferRelativeResize="0"/>
          <p:nvPr/>
        </p:nvPicPr>
        <p:blipFill>
          <a:blip r:embed="rId3">
            <a:alphaModFix/>
          </a:blip>
          <a:stretch>
            <a:fillRect/>
          </a:stretch>
        </p:blipFill>
        <p:spPr>
          <a:xfrm>
            <a:off x="202625" y="1015975"/>
            <a:ext cx="8839199" cy="340423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4</a:t>
            </a:fld>
            <a:endParaRPr/>
          </a:p>
        </p:txBody>
      </p:sp>
      <p:sp>
        <p:nvSpPr>
          <p:cNvPr id="93" name="Google Shape;93;p16"/>
          <p:cNvSpPr txBox="1">
            <a:spLocks noGrp="1"/>
          </p:cNvSpPr>
          <p:nvPr>
            <p:ph type="body" idx="4294967295"/>
          </p:nvPr>
        </p:nvSpPr>
        <p:spPr>
          <a:xfrm>
            <a:off x="1852325" y="153825"/>
            <a:ext cx="5539800" cy="460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b="1">
                <a:solidFill>
                  <a:schemeClr val="lt1"/>
                </a:solidFill>
                <a:latin typeface="Merriweather"/>
                <a:ea typeface="Merriweather"/>
                <a:cs typeface="Merriweather"/>
                <a:sym typeface="Merriweather"/>
              </a:rPr>
              <a:t>Motivations à l’installation </a:t>
            </a:r>
            <a:endParaRPr sz="3000" b="1">
              <a:latin typeface="Merriweather"/>
              <a:ea typeface="Merriweather"/>
              <a:cs typeface="Merriweather"/>
              <a:sym typeface="Merriweather"/>
            </a:endParaRPr>
          </a:p>
          <a:p>
            <a:pPr marL="0" lvl="0" indent="0" algn="l" rtl="0">
              <a:spcBef>
                <a:spcPts val="1200"/>
              </a:spcBef>
              <a:spcAft>
                <a:spcPts val="1200"/>
              </a:spcAft>
              <a:buNone/>
            </a:pPr>
            <a:endParaRPr sz="3000" b="1">
              <a:latin typeface="Merriweather"/>
              <a:ea typeface="Merriweather"/>
              <a:cs typeface="Merriweather"/>
              <a:sym typeface="Merriweather"/>
            </a:endParaRPr>
          </a:p>
        </p:txBody>
      </p:sp>
      <p:pic>
        <p:nvPicPr>
          <p:cNvPr id="94" name="Google Shape;94;p16"/>
          <p:cNvPicPr preferRelativeResize="0"/>
          <p:nvPr/>
        </p:nvPicPr>
        <p:blipFill>
          <a:blip r:embed="rId3">
            <a:alphaModFix/>
          </a:blip>
          <a:stretch>
            <a:fillRect/>
          </a:stretch>
        </p:blipFill>
        <p:spPr>
          <a:xfrm>
            <a:off x="457300" y="766725"/>
            <a:ext cx="7817974" cy="42901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5</a:t>
            </a:fld>
            <a:endParaRPr/>
          </a:p>
        </p:txBody>
      </p:sp>
      <p:sp>
        <p:nvSpPr>
          <p:cNvPr id="100" name="Google Shape;100;p17"/>
          <p:cNvSpPr txBox="1"/>
          <p:nvPr/>
        </p:nvSpPr>
        <p:spPr>
          <a:xfrm>
            <a:off x="1603450" y="111850"/>
            <a:ext cx="64137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3000">
              <a:solidFill>
                <a:schemeClr val="dk2"/>
              </a:solidFill>
              <a:latin typeface="Merriweather"/>
              <a:ea typeface="Merriweather"/>
              <a:cs typeface="Merriweather"/>
              <a:sym typeface="Merriweather"/>
            </a:endParaRPr>
          </a:p>
        </p:txBody>
      </p:sp>
      <p:sp>
        <p:nvSpPr>
          <p:cNvPr id="101" name="Google Shape;101;p17"/>
          <p:cNvSpPr txBox="1">
            <a:spLocks noGrp="1"/>
          </p:cNvSpPr>
          <p:nvPr>
            <p:ph type="title"/>
          </p:nvPr>
        </p:nvSpPr>
        <p:spPr>
          <a:xfrm>
            <a:off x="2062600" y="111850"/>
            <a:ext cx="5495400" cy="623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sz="3000"/>
              <a:t>Schéma du siège d’exploitation</a:t>
            </a:r>
            <a:endParaRPr/>
          </a:p>
        </p:txBody>
      </p:sp>
      <p:pic>
        <p:nvPicPr>
          <p:cNvPr id="102" name="Google Shape;102;p17"/>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736512" y="833550"/>
            <a:ext cx="7670974" cy="430995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6</a:t>
            </a:fld>
            <a:endParaRPr/>
          </a:p>
        </p:txBody>
      </p:sp>
      <p:pic>
        <p:nvPicPr>
          <p:cNvPr id="108" name="Google Shape;108;p18"/>
          <p:cNvPicPr preferRelativeResize="0"/>
          <p:nvPr/>
        </p:nvPicPr>
        <p:blipFill rotWithShape="1">
          <a:blip r:embed="rId3" cstate="screen">
            <a:alphaModFix/>
            <a:extLst>
              <a:ext uri="{28A0092B-C50C-407E-A947-70E740481C1C}">
                <a14:useLocalDpi xmlns:a14="http://schemas.microsoft.com/office/drawing/2010/main"/>
              </a:ext>
            </a:extLst>
          </a:blip>
          <a:srcRect t="13718"/>
          <a:stretch/>
        </p:blipFill>
        <p:spPr>
          <a:xfrm>
            <a:off x="379250" y="926675"/>
            <a:ext cx="8197326" cy="3912275"/>
          </a:xfrm>
          <a:prstGeom prst="rect">
            <a:avLst/>
          </a:prstGeom>
          <a:noFill/>
          <a:ln>
            <a:noFill/>
          </a:ln>
        </p:spPr>
      </p:pic>
      <p:sp>
        <p:nvSpPr>
          <p:cNvPr id="109" name="Google Shape;109;p18"/>
          <p:cNvSpPr txBox="1">
            <a:spLocks noGrp="1"/>
          </p:cNvSpPr>
          <p:nvPr>
            <p:ph type="title"/>
          </p:nvPr>
        </p:nvSpPr>
        <p:spPr>
          <a:xfrm>
            <a:off x="473400" y="78150"/>
            <a:ext cx="8197200" cy="623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sz="2700"/>
              <a:t>Schéma général: parcellaire et siège d’exploitation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pic>
        <p:nvPicPr>
          <p:cNvPr id="3" name="Image 2">
            <a:extLst>
              <a:ext uri="{FF2B5EF4-FFF2-40B4-BE49-F238E27FC236}">
                <a16:creationId xmlns:a16="http://schemas.microsoft.com/office/drawing/2014/main" id="{9CB6C171-C0BC-4878-B899-6D8C997F15B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 y="1"/>
            <a:ext cx="9144000" cy="5185950"/>
          </a:xfrm>
          <a:prstGeom prst="rect">
            <a:avLst/>
          </a:prstGeom>
        </p:spPr>
      </p:pic>
      <p:sp>
        <p:nvSpPr>
          <p:cNvPr id="114" name="Google Shape;114;p19"/>
          <p:cNvSpPr txBox="1">
            <a:spLocks noGrp="1"/>
          </p:cNvSpPr>
          <p:nvPr>
            <p:ph type="title"/>
          </p:nvPr>
        </p:nvSpPr>
        <p:spPr>
          <a:xfrm>
            <a:off x="311300" y="500925"/>
            <a:ext cx="4482000" cy="2049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II- Exercice de groupe </a:t>
            </a:r>
            <a:endParaRPr/>
          </a:p>
        </p:txBody>
      </p:sp>
      <p:sp>
        <p:nvSpPr>
          <p:cNvPr id="115" name="Google Shape;115;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solidFill>
                  <a:schemeClr val="dk2"/>
                </a:solidFill>
              </a:rPr>
              <a:t>7</a:t>
            </a:fld>
            <a:endParaRPr>
              <a:solidFill>
                <a:schemeClr val="dk2"/>
              </a:solidFill>
            </a:endParaRPr>
          </a:p>
        </p:txBody>
      </p:sp>
      <p:sp>
        <p:nvSpPr>
          <p:cNvPr id="118" name="Google Shape;118;p19"/>
          <p:cNvSpPr txBox="1">
            <a:spLocks noGrp="1"/>
          </p:cNvSpPr>
          <p:nvPr>
            <p:ph type="title"/>
          </p:nvPr>
        </p:nvSpPr>
        <p:spPr>
          <a:xfrm>
            <a:off x="311300" y="1022100"/>
            <a:ext cx="4482000" cy="2049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700"/>
              <a:t>Par groupe de 4-5 </a:t>
            </a:r>
            <a:endParaRPr sz="1700"/>
          </a:p>
        </p:txBody>
      </p:sp>
      <p:sp>
        <p:nvSpPr>
          <p:cNvPr id="8" name="Rectangle 7">
            <a:extLst>
              <a:ext uri="{FF2B5EF4-FFF2-40B4-BE49-F238E27FC236}">
                <a16:creationId xmlns:a16="http://schemas.microsoft.com/office/drawing/2014/main" id="{F38D6C5E-11ED-41ED-8819-C7F69C69F6B0}"/>
              </a:ext>
            </a:extLst>
          </p:cNvPr>
          <p:cNvSpPr/>
          <p:nvPr/>
        </p:nvSpPr>
        <p:spPr>
          <a:xfrm rot="16200000">
            <a:off x="8000738" y="4000239"/>
            <a:ext cx="2024913" cy="261610"/>
          </a:xfrm>
          <a:prstGeom prst="rect">
            <a:avLst/>
          </a:prstGeom>
        </p:spPr>
        <p:txBody>
          <a:bodyPr wrap="none">
            <a:spAutoFit/>
          </a:bodyPr>
          <a:lstStyle/>
          <a:p>
            <a:r>
              <a:rPr lang="fr-FR" sz="1100" dirty="0">
                <a:solidFill>
                  <a:schemeClr val="bg1"/>
                </a:solidFill>
              </a:rPr>
              <a:t>crédit photo : </a:t>
            </a:r>
            <a:r>
              <a:rPr lang="fr-FR" sz="1100" dirty="0" err="1">
                <a:solidFill>
                  <a:schemeClr val="bg1"/>
                </a:solidFill>
              </a:rPr>
              <a:t>lafabrikaimages</a:t>
            </a:r>
            <a:endParaRPr lang="fr-FR" sz="1100" dirty="0">
              <a:solidFill>
                <a:schemeClr val="bg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0"/>
          <p:cNvSpPr txBox="1">
            <a:spLocks noGrp="1"/>
          </p:cNvSpPr>
          <p:nvPr>
            <p:ph type="title"/>
          </p:nvPr>
        </p:nvSpPr>
        <p:spPr>
          <a:xfrm>
            <a:off x="311725" y="400475"/>
            <a:ext cx="8520600" cy="623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sz="3600"/>
              <a:t>II- Exercice de groupe  </a:t>
            </a:r>
            <a:r>
              <a:rPr lang="en" sz="1711"/>
              <a:t>45’</a:t>
            </a:r>
            <a:endParaRPr sz="911"/>
          </a:p>
        </p:txBody>
      </p:sp>
      <p:sp>
        <p:nvSpPr>
          <p:cNvPr id="124" name="Google Shape;124;p20"/>
          <p:cNvSpPr txBox="1">
            <a:spLocks noGrp="1"/>
          </p:cNvSpPr>
          <p:nvPr>
            <p:ph type="body" idx="1"/>
          </p:nvPr>
        </p:nvSpPr>
        <p:spPr>
          <a:xfrm>
            <a:off x="267325" y="1316275"/>
            <a:ext cx="8609400" cy="26778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500" b="1" u="sng">
                <a:solidFill>
                  <a:srgbClr val="000000"/>
                </a:solidFill>
                <a:latin typeface="Arial"/>
                <a:ea typeface="Arial"/>
                <a:cs typeface="Arial"/>
                <a:sym typeface="Arial"/>
              </a:rPr>
              <a:t>Contexte </a:t>
            </a:r>
            <a:r>
              <a:rPr lang="en">
                <a:solidFill>
                  <a:srgbClr val="000000"/>
                </a:solidFill>
                <a:latin typeface="Arial"/>
                <a:ea typeface="Arial"/>
                <a:cs typeface="Arial"/>
                <a:sym typeface="Arial"/>
              </a:rPr>
              <a:t>:</a:t>
            </a:r>
            <a:endParaRPr>
              <a:solidFill>
                <a:srgbClr val="000000"/>
              </a:solidFill>
              <a:latin typeface="Arial"/>
              <a:ea typeface="Arial"/>
              <a:cs typeface="Arial"/>
              <a:sym typeface="Arial"/>
            </a:endParaRPr>
          </a:p>
          <a:p>
            <a:pPr marL="0" lvl="0" indent="0" algn="l" rtl="0">
              <a:spcBef>
                <a:spcPts val="0"/>
              </a:spcBef>
              <a:spcAft>
                <a:spcPts val="0"/>
              </a:spcAft>
              <a:buNone/>
            </a:pPr>
            <a:endParaRPr sz="1500" b="1" u="sng">
              <a:solidFill>
                <a:srgbClr val="000000"/>
              </a:solidFill>
              <a:latin typeface="Arial"/>
              <a:ea typeface="Arial"/>
              <a:cs typeface="Arial"/>
              <a:sym typeface="Arial"/>
            </a:endParaRPr>
          </a:p>
          <a:p>
            <a:pPr marL="0" lvl="0" indent="0" algn="l" rtl="0">
              <a:spcBef>
                <a:spcPts val="0"/>
              </a:spcBef>
              <a:spcAft>
                <a:spcPts val="0"/>
              </a:spcAft>
              <a:buNone/>
            </a:pPr>
            <a:endParaRPr sz="1500" b="1" u="sng">
              <a:solidFill>
                <a:srgbClr val="000000"/>
              </a:solidFill>
              <a:latin typeface="Arial"/>
              <a:ea typeface="Arial"/>
              <a:cs typeface="Arial"/>
              <a:sym typeface="Arial"/>
            </a:endParaRPr>
          </a:p>
          <a:p>
            <a:pPr marL="0" lvl="0" indent="0" algn="l" rtl="0">
              <a:spcBef>
                <a:spcPts val="0"/>
              </a:spcBef>
              <a:spcAft>
                <a:spcPts val="0"/>
              </a:spcAft>
              <a:buNone/>
            </a:pPr>
            <a:endParaRPr sz="1500" b="1" u="sng">
              <a:solidFill>
                <a:srgbClr val="000000"/>
              </a:solidFill>
              <a:latin typeface="Arial"/>
              <a:ea typeface="Arial"/>
              <a:cs typeface="Arial"/>
              <a:sym typeface="Arial"/>
            </a:endParaRPr>
          </a:p>
          <a:p>
            <a:pPr marL="0" lvl="0" indent="0" algn="l" rtl="0">
              <a:spcBef>
                <a:spcPts val="0"/>
              </a:spcBef>
              <a:spcAft>
                <a:spcPts val="0"/>
              </a:spcAft>
              <a:buNone/>
            </a:pPr>
            <a:endParaRPr sz="1500" b="1" u="sng">
              <a:solidFill>
                <a:srgbClr val="000000"/>
              </a:solidFill>
              <a:latin typeface="Arial"/>
              <a:ea typeface="Arial"/>
              <a:cs typeface="Arial"/>
              <a:sym typeface="Arial"/>
            </a:endParaRPr>
          </a:p>
          <a:p>
            <a:pPr marL="0" lvl="0" indent="0" algn="l" rtl="0">
              <a:spcBef>
                <a:spcPts val="0"/>
              </a:spcBef>
              <a:spcAft>
                <a:spcPts val="0"/>
              </a:spcAft>
              <a:buNone/>
            </a:pPr>
            <a:endParaRPr sz="1500" b="1" u="sng">
              <a:solidFill>
                <a:srgbClr val="000000"/>
              </a:solidFill>
              <a:latin typeface="Arial"/>
              <a:ea typeface="Arial"/>
              <a:cs typeface="Arial"/>
              <a:sym typeface="Arial"/>
            </a:endParaRPr>
          </a:p>
          <a:p>
            <a:pPr marL="0" lvl="0" indent="0" algn="l" rtl="0">
              <a:spcBef>
                <a:spcPts val="0"/>
              </a:spcBef>
              <a:spcAft>
                <a:spcPts val="0"/>
              </a:spcAft>
              <a:buNone/>
            </a:pPr>
            <a:endParaRPr sz="1500" b="1" u="sng">
              <a:solidFill>
                <a:srgbClr val="000000"/>
              </a:solidFill>
              <a:latin typeface="Arial"/>
              <a:ea typeface="Arial"/>
              <a:cs typeface="Arial"/>
              <a:sym typeface="Arial"/>
            </a:endParaRPr>
          </a:p>
          <a:p>
            <a:pPr marL="0" lvl="0" indent="0" algn="l" rtl="0">
              <a:spcBef>
                <a:spcPts val="0"/>
              </a:spcBef>
              <a:spcAft>
                <a:spcPts val="0"/>
              </a:spcAft>
              <a:buNone/>
            </a:pPr>
            <a:endParaRPr sz="1500" b="1" u="sng">
              <a:solidFill>
                <a:srgbClr val="000000"/>
              </a:solidFill>
              <a:latin typeface="Arial"/>
              <a:ea typeface="Arial"/>
              <a:cs typeface="Arial"/>
              <a:sym typeface="Arial"/>
            </a:endParaRPr>
          </a:p>
          <a:p>
            <a:pPr marL="0" lvl="0" indent="0" algn="l" rtl="0">
              <a:spcBef>
                <a:spcPts val="0"/>
              </a:spcBef>
              <a:spcAft>
                <a:spcPts val="0"/>
              </a:spcAft>
              <a:buNone/>
            </a:pPr>
            <a:endParaRPr sz="1500" b="1" u="sng">
              <a:solidFill>
                <a:srgbClr val="000000"/>
              </a:solidFill>
              <a:latin typeface="Arial"/>
              <a:ea typeface="Arial"/>
              <a:cs typeface="Arial"/>
              <a:sym typeface="Arial"/>
            </a:endParaRPr>
          </a:p>
          <a:p>
            <a:pPr marL="0" lvl="0" indent="0" algn="l" rtl="0">
              <a:spcBef>
                <a:spcPts val="0"/>
              </a:spcBef>
              <a:spcAft>
                <a:spcPts val="0"/>
              </a:spcAft>
              <a:buNone/>
            </a:pPr>
            <a:endParaRPr sz="1500" b="1" u="sng">
              <a:solidFill>
                <a:srgbClr val="000000"/>
              </a:solidFill>
              <a:latin typeface="Arial"/>
              <a:ea typeface="Arial"/>
              <a:cs typeface="Arial"/>
              <a:sym typeface="Arial"/>
            </a:endParaRPr>
          </a:p>
          <a:p>
            <a:pPr marL="0" lvl="0" indent="0" algn="l" rtl="0">
              <a:lnSpc>
                <a:spcPct val="100000"/>
              </a:lnSpc>
              <a:spcBef>
                <a:spcPts val="0"/>
              </a:spcBef>
              <a:spcAft>
                <a:spcPts val="0"/>
              </a:spcAft>
              <a:buNone/>
            </a:pPr>
            <a:endParaRPr sz="1100">
              <a:solidFill>
                <a:schemeClr val="accent1"/>
              </a:solidFill>
              <a:latin typeface="Merriweather"/>
              <a:ea typeface="Merriweather"/>
              <a:cs typeface="Merriweather"/>
              <a:sym typeface="Merriweather"/>
            </a:endParaRPr>
          </a:p>
          <a:p>
            <a:pPr marL="0" lvl="0" indent="0" algn="l" rtl="0">
              <a:lnSpc>
                <a:spcPct val="100000"/>
              </a:lnSpc>
              <a:spcBef>
                <a:spcPts val="0"/>
              </a:spcBef>
              <a:spcAft>
                <a:spcPts val="0"/>
              </a:spcAft>
              <a:buNone/>
            </a:pPr>
            <a:endParaRPr/>
          </a:p>
          <a:p>
            <a:pPr marL="0" lvl="0" indent="0" algn="l" rtl="0">
              <a:lnSpc>
                <a:spcPct val="100000"/>
              </a:lnSpc>
              <a:spcBef>
                <a:spcPts val="0"/>
              </a:spcBef>
              <a:spcAft>
                <a:spcPts val="0"/>
              </a:spcAft>
              <a:buNone/>
            </a:pPr>
            <a:endParaRPr/>
          </a:p>
          <a:p>
            <a:pPr marL="0" lvl="0" indent="0" algn="l" rtl="0">
              <a:spcBef>
                <a:spcPts val="0"/>
              </a:spcBef>
              <a:spcAft>
                <a:spcPts val="1200"/>
              </a:spcAft>
              <a:buNone/>
            </a:pPr>
            <a:endParaRPr/>
          </a:p>
        </p:txBody>
      </p:sp>
      <p:sp>
        <p:nvSpPr>
          <p:cNvPr id="125" name="Google Shape;125;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solidFill>
                  <a:schemeClr val="dk2"/>
                </a:solidFill>
              </a:rPr>
              <a:t>8</a:t>
            </a:fld>
            <a:endParaRPr>
              <a:solidFill>
                <a:schemeClr val="dk2"/>
              </a:solidFill>
            </a:endParaRPr>
          </a:p>
        </p:txBody>
      </p:sp>
      <p:pic>
        <p:nvPicPr>
          <p:cNvPr id="126" name="Google Shape;126;p20"/>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625575" y="1283900"/>
            <a:ext cx="5586350" cy="2742550"/>
          </a:xfrm>
          <a:prstGeom prst="rect">
            <a:avLst/>
          </a:prstGeom>
          <a:noFill/>
          <a:ln>
            <a:noFill/>
          </a:ln>
        </p:spPr>
      </p:pic>
      <p:sp>
        <p:nvSpPr>
          <p:cNvPr id="128" name="Google Shape;128;p20"/>
          <p:cNvSpPr txBox="1"/>
          <p:nvPr/>
        </p:nvSpPr>
        <p:spPr>
          <a:xfrm>
            <a:off x="311725" y="4111600"/>
            <a:ext cx="8113500" cy="1069493"/>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300" b="1" u="sng" dirty="0"/>
              <a:t>Consigne </a:t>
            </a:r>
            <a:r>
              <a:rPr lang="en" sz="1300" dirty="0"/>
              <a:t>: Grâce à la fiche réponse identifier les avantages et les inconvénients de la mixité porcins/bovins pour cette exploitation. Repérer les int</a:t>
            </a:r>
            <a:r>
              <a:rPr lang="fr-FR" sz="1300" dirty="0"/>
              <a:t>é</a:t>
            </a:r>
            <a:r>
              <a:rPr lang="en" sz="1300" dirty="0"/>
              <a:t>ractions entre les ateliers et les représenter sous forme de flèche</a:t>
            </a:r>
            <a:r>
              <a:rPr lang="fr-FR" sz="1300" dirty="0"/>
              <a:t>s</a:t>
            </a:r>
            <a:r>
              <a:rPr lang="en" sz="1300" dirty="0"/>
              <a:t> entre les encadrés. </a:t>
            </a:r>
            <a:endParaRPr sz="1300" dirty="0"/>
          </a:p>
          <a:p>
            <a:pPr marL="0" lvl="0" indent="0" algn="l" rtl="0">
              <a:lnSpc>
                <a:spcPct val="115000"/>
              </a:lnSpc>
              <a:spcBef>
                <a:spcPts val="0"/>
              </a:spcBef>
              <a:spcAft>
                <a:spcPts val="0"/>
              </a:spcAft>
              <a:buNone/>
            </a:pPr>
            <a:endParaRPr sz="1100" dirty="0"/>
          </a:p>
        </p:txBody>
      </p:sp>
      <p:sp>
        <p:nvSpPr>
          <p:cNvPr id="2" name="Rectangle 1">
            <a:extLst>
              <a:ext uri="{FF2B5EF4-FFF2-40B4-BE49-F238E27FC236}">
                <a16:creationId xmlns:a16="http://schemas.microsoft.com/office/drawing/2014/main" id="{0136C687-8EBC-4997-98EC-5B013CB16593}"/>
              </a:ext>
            </a:extLst>
          </p:cNvPr>
          <p:cNvSpPr/>
          <p:nvPr/>
        </p:nvSpPr>
        <p:spPr>
          <a:xfrm>
            <a:off x="4572000" y="2035277"/>
            <a:ext cx="688258" cy="1757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1"/>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II - Fiche réponse </a:t>
            </a:r>
            <a:endParaRPr/>
          </a:p>
        </p:txBody>
      </p:sp>
      <p:sp>
        <p:nvSpPr>
          <p:cNvPr id="134" name="Google Shape;134;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9</a:t>
            </a:fld>
            <a:endParaRPr/>
          </a:p>
        </p:txBody>
      </p:sp>
      <p:grpSp>
        <p:nvGrpSpPr>
          <p:cNvPr id="5" name="Groupe 4">
            <a:extLst>
              <a:ext uri="{FF2B5EF4-FFF2-40B4-BE49-F238E27FC236}">
                <a16:creationId xmlns:a16="http://schemas.microsoft.com/office/drawing/2014/main" id="{8F3E6A8E-E6B8-45C2-879B-D7144432D3A1}"/>
              </a:ext>
            </a:extLst>
          </p:cNvPr>
          <p:cNvGrpSpPr/>
          <p:nvPr/>
        </p:nvGrpSpPr>
        <p:grpSpPr>
          <a:xfrm>
            <a:off x="1251025" y="1283650"/>
            <a:ext cx="6641960" cy="3714075"/>
            <a:chOff x="1251025" y="1283650"/>
            <a:chExt cx="6641960" cy="3714075"/>
          </a:xfrm>
        </p:grpSpPr>
        <p:pic>
          <p:nvPicPr>
            <p:cNvPr id="135" name="Google Shape;135;p21"/>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251025" y="1283650"/>
              <a:ext cx="6641960" cy="3714075"/>
            </a:xfrm>
            <a:prstGeom prst="rect">
              <a:avLst/>
            </a:prstGeom>
            <a:noFill/>
            <a:ln>
              <a:noFill/>
            </a:ln>
          </p:spPr>
        </p:pic>
        <p:sp>
          <p:nvSpPr>
            <p:cNvPr id="2" name="Rectangle 1">
              <a:extLst>
                <a:ext uri="{FF2B5EF4-FFF2-40B4-BE49-F238E27FC236}">
                  <a16:creationId xmlns:a16="http://schemas.microsoft.com/office/drawing/2014/main" id="{16CADE4B-6EEA-4649-843F-8BA1B259D6A5}"/>
                </a:ext>
              </a:extLst>
            </p:cNvPr>
            <p:cNvSpPr/>
            <p:nvPr/>
          </p:nvSpPr>
          <p:spPr>
            <a:xfrm>
              <a:off x="7323871" y="1293482"/>
              <a:ext cx="532102" cy="1387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bg1"/>
                </a:solidFill>
              </a:endParaRPr>
            </a:p>
          </p:txBody>
        </p:sp>
        <p:pic>
          <p:nvPicPr>
            <p:cNvPr id="4" name="Image 3">
              <a:extLst>
                <a:ext uri="{FF2B5EF4-FFF2-40B4-BE49-F238E27FC236}">
                  <a16:creationId xmlns:a16="http://schemas.microsoft.com/office/drawing/2014/main" id="{A5F15417-2797-413B-A6F9-AF179AC3FFE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52000" y="1283650"/>
              <a:ext cx="603973" cy="225587"/>
            </a:xfrm>
            <a:prstGeom prst="rect">
              <a:avLst/>
            </a:prstGeom>
          </p:spPr>
        </p:pic>
      </p:grpSp>
    </p:spTree>
  </p:cSld>
  <p:clrMapOvr>
    <a:masterClrMapping/>
  </p:clrMapOvr>
</p:sld>
</file>

<file path=ppt/theme/theme1.xml><?xml version="1.0" encoding="utf-8"?>
<a:theme xmlns:a="http://schemas.openxmlformats.org/drawingml/2006/main"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TotalTime>
  <Words>1552</Words>
  <Application>Microsoft Office PowerPoint</Application>
  <PresentationFormat>Affichage à l'écran (16:9)</PresentationFormat>
  <Paragraphs>165</Paragraphs>
  <Slides>12</Slides>
  <Notes>12</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12</vt:i4>
      </vt:variant>
    </vt:vector>
  </HeadingPairs>
  <TitlesOfParts>
    <vt:vector size="16" baseType="lpstr">
      <vt:lpstr>Roboto</vt:lpstr>
      <vt:lpstr>Merriweather</vt:lpstr>
      <vt:lpstr>Arial</vt:lpstr>
      <vt:lpstr>Paradigm</vt:lpstr>
      <vt:lpstr>La mixité Porcin-Bovin </vt:lpstr>
      <vt:lpstr>I - Présentation du cas d’étude  30’ </vt:lpstr>
      <vt:lpstr>Présentation PowerPoint</vt:lpstr>
      <vt:lpstr>Présentation PowerPoint</vt:lpstr>
      <vt:lpstr>Schéma du siège d’exploitation</vt:lpstr>
      <vt:lpstr>Schéma général: parcellaire et siège d’exploitation  </vt:lpstr>
      <vt:lpstr>II- Exercice de groupe </vt:lpstr>
      <vt:lpstr>II- Exercice de groupe  45’</vt:lpstr>
      <vt:lpstr>II - Fiche réponse </vt:lpstr>
      <vt:lpstr>III - Discussion 45’ </vt:lpstr>
      <vt:lpstr>Diversité de systèmes </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mixité Porcin-Bovin</dc:title>
  <dc:creator>MUGNIER Sylvie</dc:creator>
  <cp:lastModifiedBy>Sylvie Mugnier</cp:lastModifiedBy>
  <cp:revision>9</cp:revision>
  <dcterms:modified xsi:type="dcterms:W3CDTF">2022-04-25T09:23:07Z</dcterms:modified>
</cp:coreProperties>
</file>